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86" r:id="rId2"/>
    <p:sldMasterId id="2147483673" r:id="rId3"/>
    <p:sldMasterId id="2147483710" r:id="rId4"/>
  </p:sldMasterIdLst>
  <p:notesMasterIdLst>
    <p:notesMasterId r:id="rId45"/>
  </p:notesMasterIdLst>
  <p:sldIdLst>
    <p:sldId id="303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305" r:id="rId14"/>
    <p:sldId id="306" r:id="rId15"/>
    <p:sldId id="308" r:id="rId16"/>
    <p:sldId id="307" r:id="rId17"/>
    <p:sldId id="264" r:id="rId18"/>
    <p:sldId id="265" r:id="rId19"/>
    <p:sldId id="266" r:id="rId20"/>
    <p:sldId id="267" r:id="rId21"/>
    <p:sldId id="268" r:id="rId22"/>
    <p:sldId id="270" r:id="rId23"/>
    <p:sldId id="269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304" r:id="rId4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27" autoAdjust="0"/>
  </p:normalViewPr>
  <p:slideViewPr>
    <p:cSldViewPr>
      <p:cViewPr varScale="1">
        <p:scale>
          <a:sx n="156" d="100"/>
          <a:sy n="156" d="100"/>
        </p:scale>
        <p:origin x="1940" y="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66811-710F-4D93-A9EC-29C08A6E8D4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314BD-F556-40A2-A100-13968A80BE7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314BD-F556-40A2-A100-13968A80BE7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314BD-F556-40A2-A100-13968A80BE78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050D-1E30-49F2-8E14-F2D0DC563305}" type="datetime4">
              <a:rPr lang="en-US" altLang="zh-CN" smtClean="0"/>
              <a:pPr/>
              <a:t>December 20, 2020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西安电子科技大学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B460-7FBD-43F8-B79A-44CAA24940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12700" y="2057400"/>
            <a:ext cx="9156700" cy="2514600"/>
          </a:xfrm>
          <a:prstGeom prst="rect">
            <a:avLst/>
          </a:prstGeom>
          <a:gradFill rotWithShape="1">
            <a:gsLst>
              <a:gs pos="0">
                <a:srgbClr val="006600"/>
              </a:gs>
              <a:gs pos="100000">
                <a:srgbClr val="D1FFD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>
              <a:effectLst>
                <a:outerShdw blurRad="38100" dist="38100" dir="2700000" algn="tl">
                  <a:srgbClr val="FFFFFF"/>
                </a:outerShdw>
              </a:effectLst>
              <a:ea typeface="PMingLiU" pitchFamily="18" charset="-120"/>
            </a:endParaRPr>
          </a:p>
        </p:txBody>
      </p:sp>
      <p:pic>
        <p:nvPicPr>
          <p:cNvPr id="5" name="Picture 6" descr="iWatt-Logo-v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95400"/>
            <a:ext cx="198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 bwMode="white">
          <a:xfrm>
            <a:off x="2590800" y="2862263"/>
            <a:ext cx="6248400" cy="603250"/>
          </a:xfrm>
          <a:effectLst>
            <a:outerShdw dist="17961" dir="2700000" algn="ctr" rotWithShape="0">
              <a:schemeClr val="tx1"/>
            </a:outerShdw>
          </a:effectLst>
        </p:spPr>
        <p:txBody>
          <a:bodyPr anchor="ctr"/>
          <a:lstStyle>
            <a:lvl1pPr>
              <a:lnSpc>
                <a:spcPct val="110000"/>
              </a:lnSpc>
              <a:defRPr b="0">
                <a:solidFill>
                  <a:srgbClr val="FFFFFF"/>
                </a:solidFill>
                <a:latin typeface="Arial Black" pitchFamily="34" charset="0"/>
              </a:defRPr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5410200"/>
            <a:ext cx="6248400" cy="366713"/>
          </a:xfrm>
        </p:spPr>
        <p:txBody>
          <a:bodyPr>
            <a:spAutoFit/>
          </a:bodyPr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800"/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613525"/>
            <a:ext cx="457200" cy="244475"/>
          </a:xfrm>
        </p:spPr>
        <p:txBody>
          <a:bodyPr anchor="b">
            <a:spAutoFit/>
          </a:bodyPr>
          <a:lstStyle>
            <a:lvl1pPr>
              <a:defRPr sz="1000" b="0">
                <a:solidFill>
                  <a:schemeClr val="accent1"/>
                </a:solidFill>
              </a:defRPr>
            </a:lvl1pPr>
          </a:lstStyle>
          <a:p>
            <a:fld id="{7B4DA3DF-5973-4A52-91DD-3B6A792D24F8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651602-ED82-404A-87E4-C0C4ACC72702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557CF-C906-45D4-B2CA-E307A1B95E9D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152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33900" y="1524000"/>
            <a:ext cx="4152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E77F3C-BF27-48D7-81CA-78D77DC2B9EC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3E1401-548A-4DA4-A9CC-52A58266150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0B5A85-CD66-492E-806D-AF5BAFACF323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BCB4F9-AED2-4BFC-929C-B9F06778CB3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ACB42-30F4-4A14-ADDD-06841BCC983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7164AE-249D-4C07-9D7B-F4B699F650B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EE55E3-EEF0-4BC0-AA52-E3F448365F9D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72250" y="457200"/>
            <a:ext cx="2114550" cy="579120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191250" cy="5791200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FC4CC-645C-437E-B202-C9939A50C274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標題，物件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9238" y="457200"/>
            <a:ext cx="7675562" cy="4889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152900" cy="47244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33900" y="1524000"/>
            <a:ext cx="4152900" cy="47244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003358-5F4E-4CAB-8AC2-9148AAF2B35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標題及圖表或組織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9238" y="457200"/>
            <a:ext cx="7675562" cy="4889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SmartArt 版面配置區 2"/>
          <p:cNvSpPr>
            <a:spLocks noGrp="1"/>
          </p:cNvSpPr>
          <p:nvPr>
            <p:ph type="dgm" idx="1"/>
          </p:nvPr>
        </p:nvSpPr>
        <p:spPr>
          <a:xfrm>
            <a:off x="228600" y="1524000"/>
            <a:ext cx="8458200" cy="4724400"/>
          </a:xfrm>
        </p:spPr>
        <p:txBody>
          <a:bodyPr/>
          <a:lstStyle/>
          <a:p>
            <a:pPr lvl="0"/>
            <a:endParaRPr lang="zh-TW" altLang="en-US" noProof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DD7363-84C7-44FF-BF2E-EB5E0EA4083A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BB050D-1E30-49F2-8E14-F2D0DC563305}" type="datetime4">
              <a:rPr lang="en-US" altLang="zh-CN" smtClean="0"/>
              <a:pPr/>
              <a:t>December 20, 2020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dirty="0"/>
              <a:t>西安电子科技大学</a:t>
            </a: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86B460-7FBD-43F8-B79A-44CAA24940D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683568" y="3573016"/>
            <a:ext cx="777686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BB050D-1E30-49F2-8E14-F2D0DC563305}" type="datetime4">
              <a:rPr lang="en-US" altLang="zh-CN" smtClean="0"/>
              <a:pPr/>
              <a:t>December 20, 2020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dirty="0"/>
              <a:t>西安电子科技大学</a:t>
            </a: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86B460-7FBD-43F8-B79A-44CAA24940D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683568" y="3573016"/>
            <a:ext cx="777686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629400"/>
            <a:ext cx="9144000" cy="228600"/>
            <a:chOff x="0" y="4176"/>
            <a:chExt cx="5760" cy="144"/>
          </a:xfrm>
        </p:grpSpPr>
        <p:sp>
          <p:nvSpPr>
            <p:cNvPr id="10243" name="Rectangle 3"/>
            <p:cNvSpPr>
              <a:spLocks noChangeArrowheads="1"/>
            </p:cNvSpPr>
            <p:nvPr userDrawn="1"/>
          </p:nvSpPr>
          <p:spPr bwMode="auto">
            <a:xfrm>
              <a:off x="4224" y="4176"/>
              <a:ext cx="1536" cy="144"/>
            </a:xfrm>
            <a:prstGeom prst="rect">
              <a:avLst/>
            </a:prstGeom>
            <a:gradFill rotWithShape="0">
              <a:gsLst>
                <a:gs pos="0">
                  <a:srgbClr val="186030"/>
                </a:gs>
                <a:gs pos="100000">
                  <a:srgbClr val="D1FFD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  <p:sp>
          <p:nvSpPr>
            <p:cNvPr id="10244" name="Rectangle 4"/>
            <p:cNvSpPr>
              <a:spLocks noChangeArrowheads="1"/>
            </p:cNvSpPr>
            <p:nvPr userDrawn="1"/>
          </p:nvSpPr>
          <p:spPr bwMode="auto">
            <a:xfrm>
              <a:off x="0" y="4176"/>
              <a:ext cx="4224" cy="144"/>
            </a:xfrm>
            <a:prstGeom prst="rect">
              <a:avLst/>
            </a:prstGeom>
            <a:solidFill>
              <a:srgbClr val="18603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</p:grpSp>
      <p:pic>
        <p:nvPicPr>
          <p:cNvPr id="2051" name="Picture 5" descr="shadow"/>
          <p:cNvPicPr>
            <a:picLocks noChangeAspect="1" noChangeArrowheads="1"/>
          </p:cNvPicPr>
          <p:nvPr/>
        </p:nvPicPr>
        <p:blipFill>
          <a:blip r:embed="rId15"/>
          <a:srcRect b="26718"/>
          <a:stretch>
            <a:fillRect/>
          </a:stretch>
        </p:blipFill>
        <p:spPr bwMode="auto">
          <a:xfrm>
            <a:off x="0" y="1066800"/>
            <a:ext cx="8001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49238" y="457200"/>
            <a:ext cx="76755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205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524000"/>
            <a:ext cx="845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0" y="958850"/>
            <a:ext cx="7924800" cy="107950"/>
            <a:chOff x="0" y="604"/>
            <a:chExt cx="4992" cy="68"/>
          </a:xfrm>
        </p:grpSpPr>
        <p:sp>
          <p:nvSpPr>
            <p:cNvPr id="10249" name="Rectangle 9"/>
            <p:cNvSpPr>
              <a:spLocks noChangeArrowheads="1"/>
            </p:cNvSpPr>
            <p:nvPr userDrawn="1"/>
          </p:nvSpPr>
          <p:spPr bwMode="auto">
            <a:xfrm>
              <a:off x="4416" y="604"/>
              <a:ext cx="576" cy="68"/>
            </a:xfrm>
            <a:prstGeom prst="rect">
              <a:avLst/>
            </a:prstGeom>
            <a:gradFill rotWithShape="0">
              <a:gsLst>
                <a:gs pos="0">
                  <a:srgbClr val="186030"/>
                </a:gs>
                <a:gs pos="100000">
                  <a:srgbClr val="D1FFD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  <p:sp>
          <p:nvSpPr>
            <p:cNvPr id="10250" name="Rectangle 10"/>
            <p:cNvSpPr>
              <a:spLocks noChangeArrowheads="1"/>
            </p:cNvSpPr>
            <p:nvPr userDrawn="1"/>
          </p:nvSpPr>
          <p:spPr bwMode="auto">
            <a:xfrm>
              <a:off x="0" y="604"/>
              <a:ext cx="4416" cy="68"/>
            </a:xfrm>
            <a:prstGeom prst="rect">
              <a:avLst/>
            </a:prstGeom>
            <a:solidFill>
              <a:srgbClr val="18603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1066800"/>
            <a:ext cx="7924800" cy="42863"/>
            <a:chOff x="0" y="672"/>
            <a:chExt cx="4992" cy="27"/>
          </a:xfrm>
        </p:grpSpPr>
        <p:sp>
          <p:nvSpPr>
            <p:cNvPr id="10252" name="Rectangle 12"/>
            <p:cNvSpPr>
              <a:spLocks noChangeArrowheads="1"/>
            </p:cNvSpPr>
            <p:nvPr userDrawn="1"/>
          </p:nvSpPr>
          <p:spPr bwMode="auto">
            <a:xfrm>
              <a:off x="0" y="672"/>
              <a:ext cx="4416" cy="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  <p:sp>
          <p:nvSpPr>
            <p:cNvPr id="10253" name="Rectangle 13"/>
            <p:cNvSpPr>
              <a:spLocks noChangeArrowheads="1"/>
            </p:cNvSpPr>
            <p:nvPr userDrawn="1"/>
          </p:nvSpPr>
          <p:spPr bwMode="auto">
            <a:xfrm>
              <a:off x="4416" y="672"/>
              <a:ext cx="576" cy="27"/>
            </a:xfrm>
            <a:prstGeom prst="rect">
              <a:avLst/>
            </a:prstGeom>
            <a:gradFill rotWithShape="0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</p:grpSp>
      <p:sp>
        <p:nvSpPr>
          <p:cNvPr id="102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 b="1">
                <a:solidFill>
                  <a:schemeClr val="bg1"/>
                </a:solidFill>
                <a:effectLst/>
                <a:ea typeface="PMingLiU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762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 b="1">
                <a:solidFill>
                  <a:schemeClr val="bg1"/>
                </a:solidFill>
                <a:effectLst/>
                <a:ea typeface="PMingLiU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025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63000" y="66294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effectLst/>
                <a:ea typeface="PMingLiU" pitchFamily="18" charset="-120"/>
              </a:defRPr>
            </a:lvl1pPr>
          </a:lstStyle>
          <a:p>
            <a:fld id="{725A9F7C-01AC-481C-AD09-29BB19577D08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transition>
    <p:wipe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5000"/>
        </a:spcBef>
        <a:spcAft>
          <a:spcPct val="25000"/>
        </a:spcAft>
        <a:buClr>
          <a:srgbClr val="186030"/>
        </a:buClr>
        <a:buSzPct val="12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5000"/>
        </a:spcBef>
        <a:spcAft>
          <a:spcPct val="0"/>
        </a:spcAft>
        <a:buClr>
          <a:srgbClr val="FDB827"/>
        </a:buClr>
        <a:buFont typeface="Arial" pitchFamily="34" charset="0"/>
        <a:buChar char="-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5000"/>
        </a:spcBef>
        <a:spcAft>
          <a:spcPct val="0"/>
        </a:spcAft>
        <a:buClr>
          <a:srgbClr val="FDB827"/>
        </a:buClr>
        <a:buFont typeface="Arial" pitchFamily="34" charset="0"/>
        <a:buChar char="-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</a:t>
            </a:fld>
            <a:endParaRPr lang="en-US" altLang="zh-TW"/>
          </a:p>
        </p:txBody>
      </p:sp>
      <p:sp>
        <p:nvSpPr>
          <p:cNvPr id="5" name="标题 3">
            <a:extLst>
              <a:ext uri="{FF2B5EF4-FFF2-40B4-BE49-F238E27FC236}">
                <a16:creationId xmlns:a16="http://schemas.microsoft.com/office/drawing/2014/main" id="{2CC43062-0604-427E-BBC7-5826B5AD02D0}"/>
              </a:ext>
            </a:extLst>
          </p:cNvPr>
          <p:cNvSpPr txBox="1">
            <a:spLocks/>
          </p:cNvSpPr>
          <p:nvPr/>
        </p:nvSpPr>
        <p:spPr>
          <a:xfrm>
            <a:off x="1331640" y="3356992"/>
            <a:ext cx="6696744" cy="1015663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zh-CN" altLang="en-US" sz="36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3600" b="1" kern="0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36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章 </a:t>
            </a:r>
            <a:r>
              <a:rPr lang="en-US" altLang="zh-CN" sz="36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PIC16C5X</a:t>
            </a:r>
            <a:r>
              <a:rPr lang="zh-CN" altLang="en-US" sz="36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单片机软核验证</a:t>
            </a:r>
          </a:p>
          <a:p>
            <a:pPr algn="ctr">
              <a:lnSpc>
                <a:spcPct val="120000"/>
              </a:lnSpc>
            </a:pPr>
            <a:endParaRPr lang="zh-CN" altLang="en-US" sz="4000" b="1" kern="0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763419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10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</a:t>
            </a:r>
            <a:r>
              <a:rPr lang="zh-CN" altLang="en-US" b="1" dirty="0"/>
              <a:t>指令存储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1571612"/>
            <a:ext cx="8215370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@0000   110000000011</a:t>
            </a:r>
          </a:p>
          <a:p>
            <a:r>
              <a:rPr lang="en-US" altLang="zh-CN" dirty="0"/>
              <a:t>@0001   000000101000</a:t>
            </a:r>
          </a:p>
          <a:p>
            <a:r>
              <a:rPr lang="en-US" altLang="zh-CN" dirty="0"/>
              <a:t>@0002   110000000101</a:t>
            </a:r>
          </a:p>
          <a:p>
            <a:r>
              <a:rPr lang="en-US" altLang="zh-CN" dirty="0"/>
              <a:t>@0003   000111001000 </a:t>
            </a:r>
          </a:p>
          <a:p>
            <a:r>
              <a:rPr lang="en-US" altLang="zh-CN" dirty="0"/>
              <a:t>@03ff   101000000000</a:t>
            </a:r>
            <a:endParaRPr lang="zh-CN" altLang="en-US" dirty="0"/>
          </a:p>
        </p:txBody>
      </p:sp>
      <p:sp>
        <p:nvSpPr>
          <p:cNvPr id="7" name="下箭头 6"/>
          <p:cNvSpPr/>
          <p:nvPr/>
        </p:nvSpPr>
        <p:spPr bwMode="auto">
          <a:xfrm>
            <a:off x="1000100" y="1730864"/>
            <a:ext cx="214314" cy="214314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57" y="3893347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0</a:t>
            </a:r>
            <a:r>
              <a:rPr lang="zh-CN" altLang="en-US" dirty="0"/>
              <a:t>上存放的指令：</a:t>
            </a:r>
            <a:r>
              <a:rPr lang="en-US" altLang="zh-CN" dirty="0"/>
              <a:t>MOVLW   3     	; </a:t>
            </a:r>
            <a:r>
              <a:rPr lang="zh-CN" altLang="en-US" dirty="0"/>
              <a:t>将常数</a:t>
            </a:r>
            <a:r>
              <a:rPr lang="en-US" altLang="zh-CN" dirty="0"/>
              <a:t>3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  <a:endParaRPr lang="en-US" altLang="zh-CN" dirty="0"/>
          </a:p>
        </p:txBody>
      </p:sp>
      <p:sp>
        <p:nvSpPr>
          <p:cNvPr id="10" name="下箭头 9"/>
          <p:cNvSpPr/>
          <p:nvPr/>
        </p:nvSpPr>
        <p:spPr bwMode="auto">
          <a:xfrm>
            <a:off x="1428728" y="2143116"/>
            <a:ext cx="142876" cy="235745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4511475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lang="en-US" altLang="zh-CN" dirty="0"/>
              <a:t>MOVWF   8	;</a:t>
            </a:r>
            <a:r>
              <a:rPr lang="zh-CN" altLang="en-US" dirty="0"/>
              <a:t>将</a:t>
            </a:r>
            <a:r>
              <a:rPr lang="en-US" altLang="zh-CN" dirty="0"/>
              <a:t>W</a:t>
            </a:r>
            <a:r>
              <a:rPr lang="zh-CN" altLang="en-US" dirty="0"/>
              <a:t>里面存放的数据</a:t>
            </a:r>
            <a:r>
              <a:rPr lang="en-US" altLang="zh-CN" dirty="0"/>
              <a:t>3</a:t>
            </a:r>
            <a:r>
              <a:rPr lang="zh-CN" altLang="en-US" dirty="0"/>
              <a:t>送到通用寄存器</a:t>
            </a:r>
            <a:r>
              <a:rPr lang="en-US" altLang="zh-CN" dirty="0"/>
              <a:t>F8</a:t>
            </a:r>
          </a:p>
        </p:txBody>
      </p:sp>
    </p:spTree>
    <p:extLst>
      <p:ext uri="{BB962C8B-B14F-4D97-AF65-F5344CB8AC3E}">
        <p14:creationId xmlns:p14="http://schemas.microsoft.com/office/powerpoint/2010/main" val="235164258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11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</a:t>
            </a:r>
            <a:r>
              <a:rPr lang="zh-CN" altLang="en-US" b="1" dirty="0"/>
              <a:t>指令存储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1571612"/>
            <a:ext cx="8215370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@0000   110000000011</a:t>
            </a:r>
          </a:p>
          <a:p>
            <a:r>
              <a:rPr lang="en-US" altLang="zh-CN" dirty="0"/>
              <a:t>@0001   000000101000</a:t>
            </a:r>
          </a:p>
          <a:p>
            <a:r>
              <a:rPr lang="en-US" altLang="zh-CN" dirty="0"/>
              <a:t>@0002   110000000101</a:t>
            </a:r>
          </a:p>
          <a:p>
            <a:r>
              <a:rPr lang="en-US" altLang="zh-CN" dirty="0"/>
              <a:t>@0003   000111001000 </a:t>
            </a:r>
          </a:p>
          <a:p>
            <a:r>
              <a:rPr lang="en-US" altLang="zh-CN" dirty="0"/>
              <a:t>@03ff   101000000000</a:t>
            </a:r>
            <a:endParaRPr lang="zh-CN" altLang="en-US" dirty="0"/>
          </a:p>
        </p:txBody>
      </p:sp>
      <p:sp>
        <p:nvSpPr>
          <p:cNvPr id="7" name="下箭头 6"/>
          <p:cNvSpPr/>
          <p:nvPr/>
        </p:nvSpPr>
        <p:spPr bwMode="auto">
          <a:xfrm>
            <a:off x="1000100" y="1730864"/>
            <a:ext cx="214314" cy="214314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57" y="3893347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0</a:t>
            </a:r>
            <a:r>
              <a:rPr lang="zh-CN" altLang="en-US" dirty="0"/>
              <a:t>上存放的指令：</a:t>
            </a:r>
            <a:r>
              <a:rPr lang="en-US" altLang="zh-CN" dirty="0"/>
              <a:t>MOVLW   3     	; </a:t>
            </a:r>
            <a:r>
              <a:rPr lang="zh-CN" altLang="en-US" dirty="0"/>
              <a:t>将常数</a:t>
            </a:r>
            <a:r>
              <a:rPr lang="en-US" altLang="zh-CN" dirty="0"/>
              <a:t>3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  <a:endParaRPr lang="en-US" altLang="zh-CN" dirty="0"/>
          </a:p>
        </p:txBody>
      </p:sp>
      <p:sp>
        <p:nvSpPr>
          <p:cNvPr id="10" name="下箭头 9"/>
          <p:cNvSpPr/>
          <p:nvPr/>
        </p:nvSpPr>
        <p:spPr bwMode="auto">
          <a:xfrm>
            <a:off x="1428728" y="2143116"/>
            <a:ext cx="142876" cy="235745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4511475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lang="en-US" altLang="zh-CN" dirty="0"/>
              <a:t>MOVWF   8	;</a:t>
            </a:r>
            <a:r>
              <a:rPr lang="zh-CN" altLang="en-US" dirty="0"/>
              <a:t>将</a:t>
            </a:r>
            <a:r>
              <a:rPr lang="en-US" altLang="zh-CN" dirty="0"/>
              <a:t>W</a:t>
            </a:r>
            <a:r>
              <a:rPr lang="zh-CN" altLang="en-US" dirty="0"/>
              <a:t>里面存放的数据</a:t>
            </a:r>
            <a:r>
              <a:rPr lang="en-US" altLang="zh-CN" dirty="0"/>
              <a:t>3</a:t>
            </a:r>
            <a:r>
              <a:rPr lang="zh-CN" altLang="en-US" dirty="0"/>
              <a:t>送到通用寄存器</a:t>
            </a:r>
            <a:r>
              <a:rPr lang="en-US" altLang="zh-CN" dirty="0"/>
              <a:t>F8</a:t>
            </a:r>
          </a:p>
        </p:txBody>
      </p:sp>
      <p:sp>
        <p:nvSpPr>
          <p:cNvPr id="12" name="下箭头 11"/>
          <p:cNvSpPr/>
          <p:nvPr/>
        </p:nvSpPr>
        <p:spPr bwMode="auto">
          <a:xfrm>
            <a:off x="1857356" y="2357430"/>
            <a:ext cx="214314" cy="271464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3529" y="5072074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2</a:t>
            </a:r>
            <a:r>
              <a:rPr lang="zh-CN" altLang="en-US" dirty="0"/>
              <a:t>：</a:t>
            </a:r>
            <a:r>
              <a:rPr lang="en-US" altLang="zh-CN" dirty="0"/>
              <a:t>MOVLW    5	;</a:t>
            </a:r>
            <a:r>
              <a:rPr lang="zh-CN" altLang="en-US" dirty="0"/>
              <a:t>将常数</a:t>
            </a:r>
            <a:r>
              <a:rPr lang="en-US" altLang="zh-CN" dirty="0"/>
              <a:t>5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4037361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12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</a:t>
            </a:r>
            <a:r>
              <a:rPr lang="zh-CN" altLang="en-US" b="1" dirty="0"/>
              <a:t>指令存储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1571612"/>
            <a:ext cx="8215370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@0000   110000000011</a:t>
            </a:r>
          </a:p>
          <a:p>
            <a:r>
              <a:rPr lang="en-US" altLang="zh-CN" dirty="0"/>
              <a:t>@0001   000000101000</a:t>
            </a:r>
          </a:p>
          <a:p>
            <a:r>
              <a:rPr lang="en-US" altLang="zh-CN" dirty="0"/>
              <a:t>@0002   110000000101</a:t>
            </a:r>
          </a:p>
          <a:p>
            <a:r>
              <a:rPr lang="en-US" altLang="zh-CN" dirty="0"/>
              <a:t>@0003   000111001000 </a:t>
            </a:r>
          </a:p>
          <a:p>
            <a:r>
              <a:rPr lang="en-US" altLang="zh-CN" dirty="0"/>
              <a:t>@03ff   101000000000</a:t>
            </a:r>
            <a:endParaRPr lang="zh-CN" altLang="en-US" dirty="0"/>
          </a:p>
        </p:txBody>
      </p:sp>
      <p:sp>
        <p:nvSpPr>
          <p:cNvPr id="7" name="下箭头 6"/>
          <p:cNvSpPr/>
          <p:nvPr/>
        </p:nvSpPr>
        <p:spPr bwMode="auto">
          <a:xfrm>
            <a:off x="1000100" y="1730864"/>
            <a:ext cx="214314" cy="214314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57" y="3893347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0</a:t>
            </a:r>
            <a:r>
              <a:rPr lang="zh-CN" altLang="en-US" dirty="0"/>
              <a:t>上存放的指令：</a:t>
            </a:r>
            <a:r>
              <a:rPr lang="en-US" altLang="zh-CN" dirty="0"/>
              <a:t>MOVLW   3     	; </a:t>
            </a:r>
            <a:r>
              <a:rPr lang="zh-CN" altLang="en-US" dirty="0"/>
              <a:t>将常数</a:t>
            </a:r>
            <a:r>
              <a:rPr lang="en-US" altLang="zh-CN" dirty="0"/>
              <a:t>3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  <a:endParaRPr lang="en-US" altLang="zh-CN" dirty="0"/>
          </a:p>
        </p:txBody>
      </p:sp>
      <p:sp>
        <p:nvSpPr>
          <p:cNvPr id="10" name="下箭头 9"/>
          <p:cNvSpPr/>
          <p:nvPr/>
        </p:nvSpPr>
        <p:spPr bwMode="auto">
          <a:xfrm>
            <a:off x="1428728" y="2143116"/>
            <a:ext cx="142876" cy="235745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4511475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lang="en-US" altLang="zh-CN" dirty="0"/>
              <a:t>MOVWF   8	;</a:t>
            </a:r>
            <a:r>
              <a:rPr lang="zh-CN" altLang="en-US" dirty="0"/>
              <a:t>将</a:t>
            </a:r>
            <a:r>
              <a:rPr lang="en-US" altLang="zh-CN" dirty="0"/>
              <a:t>W</a:t>
            </a:r>
            <a:r>
              <a:rPr lang="zh-CN" altLang="en-US" dirty="0"/>
              <a:t>里面存放的数据</a:t>
            </a:r>
            <a:r>
              <a:rPr lang="en-US" altLang="zh-CN" dirty="0"/>
              <a:t>3</a:t>
            </a:r>
            <a:r>
              <a:rPr lang="zh-CN" altLang="en-US" dirty="0"/>
              <a:t>送到通用寄存器</a:t>
            </a:r>
            <a:r>
              <a:rPr lang="en-US" altLang="zh-CN" dirty="0"/>
              <a:t>F8</a:t>
            </a:r>
          </a:p>
        </p:txBody>
      </p:sp>
      <p:sp>
        <p:nvSpPr>
          <p:cNvPr id="12" name="下箭头 11"/>
          <p:cNvSpPr/>
          <p:nvPr/>
        </p:nvSpPr>
        <p:spPr bwMode="auto">
          <a:xfrm>
            <a:off x="1857356" y="2357430"/>
            <a:ext cx="214314" cy="271464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4670" y="5025658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2</a:t>
            </a:r>
            <a:r>
              <a:rPr lang="zh-CN" altLang="en-US" dirty="0"/>
              <a:t>：</a:t>
            </a:r>
            <a:r>
              <a:rPr lang="en-US" altLang="zh-CN" dirty="0"/>
              <a:t>MOVLW    5	;</a:t>
            </a:r>
            <a:r>
              <a:rPr lang="zh-CN" altLang="en-US" dirty="0"/>
              <a:t>将常数</a:t>
            </a:r>
            <a:r>
              <a:rPr lang="en-US" altLang="zh-CN" dirty="0"/>
              <a:t>5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  <a:endParaRPr lang="en-US" altLang="zh-CN" dirty="0"/>
          </a:p>
        </p:txBody>
      </p:sp>
      <p:sp>
        <p:nvSpPr>
          <p:cNvPr id="14" name="下箭头 13"/>
          <p:cNvSpPr/>
          <p:nvPr/>
        </p:nvSpPr>
        <p:spPr bwMode="auto">
          <a:xfrm>
            <a:off x="2676234" y="2528387"/>
            <a:ext cx="214314" cy="300039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2594" y="5539841"/>
            <a:ext cx="800105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3</a:t>
            </a:r>
            <a:r>
              <a:rPr lang="zh-CN" altLang="en-US" dirty="0"/>
              <a:t>：</a:t>
            </a:r>
            <a:r>
              <a:rPr lang="en-US" altLang="zh-CN" dirty="0"/>
              <a:t>ADDWF    8,0	;</a:t>
            </a:r>
            <a:r>
              <a:rPr lang="zh-CN" altLang="en-US" dirty="0"/>
              <a:t>将寄存器</a:t>
            </a:r>
            <a:r>
              <a:rPr lang="en-US" altLang="zh-CN" dirty="0"/>
              <a:t>F8</a:t>
            </a:r>
            <a:r>
              <a:rPr lang="zh-CN" altLang="en-US" dirty="0"/>
              <a:t>和</a:t>
            </a:r>
            <a:r>
              <a:rPr lang="en-US" altLang="zh-CN" dirty="0"/>
              <a:t>W</a:t>
            </a:r>
            <a:r>
              <a:rPr lang="zh-CN" altLang="en-US" dirty="0"/>
              <a:t>寄存器里面的数据相加，计算结果保存在</a:t>
            </a:r>
            <a:r>
              <a:rPr lang="en-US" altLang="zh-CN" dirty="0"/>
              <a:t>W</a:t>
            </a:r>
            <a:r>
              <a:rPr lang="zh-CN" altLang="en-US" dirty="0"/>
              <a:t>寄存器中</a:t>
            </a:r>
          </a:p>
        </p:txBody>
      </p:sp>
    </p:spTree>
    <p:extLst>
      <p:ext uri="{BB962C8B-B14F-4D97-AF65-F5344CB8AC3E}">
        <p14:creationId xmlns:p14="http://schemas.microsoft.com/office/powerpoint/2010/main" val="80178385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13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</a:t>
            </a:r>
            <a:r>
              <a:rPr lang="zh-CN" altLang="en-US" b="1" dirty="0"/>
              <a:t>指令存储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1571612"/>
            <a:ext cx="8215370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@0000   110000000011</a:t>
            </a:r>
          </a:p>
          <a:p>
            <a:r>
              <a:rPr lang="en-US" altLang="zh-CN" dirty="0"/>
              <a:t>@0001   000000101000</a:t>
            </a:r>
          </a:p>
          <a:p>
            <a:r>
              <a:rPr lang="en-US" altLang="zh-CN" dirty="0"/>
              <a:t>@0002   110000000101</a:t>
            </a:r>
          </a:p>
          <a:p>
            <a:r>
              <a:rPr lang="en-US" altLang="zh-CN" dirty="0"/>
              <a:t>@0003   000111001000 </a:t>
            </a:r>
          </a:p>
          <a:p>
            <a:r>
              <a:rPr lang="en-US" altLang="zh-CN" dirty="0"/>
              <a:t>@03ff   101000000000</a:t>
            </a:r>
            <a:endParaRPr lang="zh-CN" altLang="en-US" dirty="0"/>
          </a:p>
        </p:txBody>
      </p:sp>
      <p:sp>
        <p:nvSpPr>
          <p:cNvPr id="7" name="下箭头 6"/>
          <p:cNvSpPr/>
          <p:nvPr/>
        </p:nvSpPr>
        <p:spPr bwMode="auto">
          <a:xfrm>
            <a:off x="1000100" y="1730864"/>
            <a:ext cx="214314" cy="214314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57" y="3893347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0</a:t>
            </a:r>
            <a:r>
              <a:rPr lang="zh-CN" altLang="en-US" dirty="0"/>
              <a:t>上存放的指令：</a:t>
            </a:r>
            <a:r>
              <a:rPr lang="en-US" altLang="zh-CN" dirty="0"/>
              <a:t>MOVLW   3     	; </a:t>
            </a:r>
            <a:r>
              <a:rPr lang="zh-CN" altLang="en-US" dirty="0"/>
              <a:t>将常数</a:t>
            </a:r>
            <a:r>
              <a:rPr lang="en-US" altLang="zh-CN" dirty="0"/>
              <a:t>3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  <a:endParaRPr lang="en-US" altLang="zh-CN" dirty="0"/>
          </a:p>
        </p:txBody>
      </p:sp>
      <p:sp>
        <p:nvSpPr>
          <p:cNvPr id="10" name="下箭头 9"/>
          <p:cNvSpPr/>
          <p:nvPr/>
        </p:nvSpPr>
        <p:spPr bwMode="auto">
          <a:xfrm>
            <a:off x="1428728" y="2143116"/>
            <a:ext cx="142876" cy="235745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4511475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lang="en-US" altLang="zh-CN" dirty="0"/>
              <a:t>MOVWF   8	;</a:t>
            </a:r>
            <a:r>
              <a:rPr lang="zh-CN" altLang="en-US" dirty="0"/>
              <a:t>将</a:t>
            </a:r>
            <a:r>
              <a:rPr lang="en-US" altLang="zh-CN" dirty="0"/>
              <a:t>W</a:t>
            </a:r>
            <a:r>
              <a:rPr lang="zh-CN" altLang="en-US" dirty="0"/>
              <a:t>里面存放的数据</a:t>
            </a:r>
            <a:r>
              <a:rPr lang="en-US" altLang="zh-CN" dirty="0"/>
              <a:t>3</a:t>
            </a:r>
            <a:r>
              <a:rPr lang="zh-CN" altLang="en-US" dirty="0"/>
              <a:t>送到通用寄存器</a:t>
            </a:r>
            <a:r>
              <a:rPr lang="en-US" altLang="zh-CN" dirty="0"/>
              <a:t>F8</a:t>
            </a:r>
          </a:p>
        </p:txBody>
      </p:sp>
      <p:sp>
        <p:nvSpPr>
          <p:cNvPr id="12" name="下箭头 11"/>
          <p:cNvSpPr/>
          <p:nvPr/>
        </p:nvSpPr>
        <p:spPr bwMode="auto">
          <a:xfrm>
            <a:off x="1857356" y="2357430"/>
            <a:ext cx="214314" cy="271464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4670" y="5025658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2</a:t>
            </a:r>
            <a:r>
              <a:rPr lang="zh-CN" altLang="en-US" dirty="0"/>
              <a:t>：</a:t>
            </a:r>
            <a:r>
              <a:rPr lang="en-US" altLang="zh-CN" dirty="0"/>
              <a:t>MOVLW    5	;</a:t>
            </a:r>
            <a:r>
              <a:rPr lang="zh-CN" altLang="en-US" dirty="0"/>
              <a:t>将常数</a:t>
            </a:r>
            <a:r>
              <a:rPr lang="en-US" altLang="zh-CN" dirty="0"/>
              <a:t>5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  <a:endParaRPr lang="en-US" altLang="zh-CN" dirty="0"/>
          </a:p>
        </p:txBody>
      </p:sp>
      <p:sp>
        <p:nvSpPr>
          <p:cNvPr id="14" name="下箭头 13"/>
          <p:cNvSpPr/>
          <p:nvPr/>
        </p:nvSpPr>
        <p:spPr bwMode="auto">
          <a:xfrm>
            <a:off x="2676234" y="2528387"/>
            <a:ext cx="214314" cy="300039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2594" y="5539841"/>
            <a:ext cx="800105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3</a:t>
            </a:r>
            <a:r>
              <a:rPr lang="zh-CN" altLang="en-US" dirty="0"/>
              <a:t>：</a:t>
            </a:r>
            <a:r>
              <a:rPr lang="en-US" altLang="zh-CN" dirty="0"/>
              <a:t>ADDWF    8,0	;</a:t>
            </a:r>
            <a:r>
              <a:rPr lang="zh-CN" altLang="en-US" dirty="0"/>
              <a:t>将寄存器</a:t>
            </a:r>
            <a:r>
              <a:rPr lang="en-US" altLang="zh-CN" dirty="0"/>
              <a:t>F8</a:t>
            </a:r>
            <a:r>
              <a:rPr lang="zh-CN" altLang="en-US" dirty="0"/>
              <a:t>和</a:t>
            </a:r>
            <a:r>
              <a:rPr lang="en-US" altLang="zh-CN" dirty="0"/>
              <a:t>W</a:t>
            </a:r>
            <a:r>
              <a:rPr lang="zh-CN" altLang="en-US" dirty="0"/>
              <a:t>寄存器里面的数据相加，计算结果保存在</a:t>
            </a:r>
            <a:r>
              <a:rPr lang="en-US" altLang="zh-CN" dirty="0"/>
              <a:t>W</a:t>
            </a:r>
            <a:r>
              <a:rPr lang="zh-CN" altLang="en-US" dirty="0"/>
              <a:t>寄存器中</a:t>
            </a:r>
          </a:p>
        </p:txBody>
      </p:sp>
      <p:sp>
        <p:nvSpPr>
          <p:cNvPr id="17" name="下箭头 16"/>
          <p:cNvSpPr/>
          <p:nvPr/>
        </p:nvSpPr>
        <p:spPr bwMode="auto">
          <a:xfrm>
            <a:off x="2071670" y="3215440"/>
            <a:ext cx="214314" cy="300039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1944" y="6237952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3ff</a:t>
            </a:r>
            <a:r>
              <a:rPr lang="zh-CN" altLang="en-US" dirty="0"/>
              <a:t>：</a:t>
            </a:r>
            <a:r>
              <a:rPr lang="en-US" altLang="zh-CN" dirty="0" err="1"/>
              <a:t>goto</a:t>
            </a:r>
            <a:r>
              <a:rPr lang="en-US" altLang="zh-CN" dirty="0"/>
              <a:t>   0     </a:t>
            </a:r>
            <a:r>
              <a:rPr lang="zh-CN" altLang="en-US" dirty="0"/>
              <a:t>跳转到地址</a:t>
            </a:r>
            <a:r>
              <a:rPr lang="en-US" altLang="zh-CN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12432753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14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</a:t>
            </a:r>
            <a:r>
              <a:rPr lang="zh-CN" altLang="en-US" b="1" dirty="0"/>
              <a:t>指令读取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1785926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在</a:t>
            </a:r>
            <a:r>
              <a:rPr lang="en-US" altLang="zh-CN" dirty="0" err="1"/>
              <a:t>testbench</a:t>
            </a:r>
            <a:r>
              <a:rPr lang="zh-CN" altLang="en-US" dirty="0"/>
              <a:t>文件中加入：</a:t>
            </a:r>
            <a:r>
              <a:rPr lang="en-US" altLang="zh-CN" dirty="0"/>
              <a:t>	</a:t>
            </a:r>
            <a:endParaRPr lang="zh-CN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55721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14348" y="4071942"/>
            <a:ext cx="507209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名字和前面讲到的存储指令的</a:t>
            </a:r>
            <a:r>
              <a:rPr lang="en-US" altLang="zh-CN" dirty="0"/>
              <a:t>.txt</a:t>
            </a:r>
            <a:r>
              <a:rPr lang="zh-CN" altLang="en-US" dirty="0"/>
              <a:t>文件名字一致。</a:t>
            </a:r>
          </a:p>
        </p:txBody>
      </p:sp>
      <p:cxnSp>
        <p:nvCxnSpPr>
          <p:cNvPr id="10" name="直接箭头连接符 9"/>
          <p:cNvCxnSpPr/>
          <p:nvPr/>
        </p:nvCxnSpPr>
        <p:spPr bwMode="auto">
          <a:xfrm rot="10800000" flipV="1">
            <a:off x="1285852" y="3357562"/>
            <a:ext cx="1143008" cy="71438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直接箭头连接符 11"/>
          <p:cNvCxnSpPr/>
          <p:nvPr/>
        </p:nvCxnSpPr>
        <p:spPr bwMode="auto">
          <a:xfrm rot="5400000" flipH="1" flipV="1">
            <a:off x="4107653" y="2393149"/>
            <a:ext cx="1214446" cy="57150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000496" y="1643050"/>
            <a:ext cx="3786214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Rom</a:t>
            </a:r>
            <a:r>
              <a:rPr lang="zh-CN" altLang="en-US" dirty="0"/>
              <a:t>模块中的</a:t>
            </a:r>
            <a:r>
              <a:rPr lang="en-US" altLang="zh-CN" dirty="0"/>
              <a:t>memory</a:t>
            </a:r>
            <a:r>
              <a:rPr lang="zh-CN" altLang="en-US" dirty="0"/>
              <a:t>存储器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0034" y="4714884"/>
            <a:ext cx="8215370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为什么这么描写，具体见</a:t>
            </a:r>
            <a:r>
              <a:rPr lang="en-US" altLang="zh-CN" dirty="0" err="1"/>
              <a:t>Verilog</a:t>
            </a:r>
            <a:r>
              <a:rPr lang="zh-CN" altLang="en-US" dirty="0"/>
              <a:t>语言中的    系统任务</a:t>
            </a:r>
            <a:r>
              <a:rPr lang="en-US" altLang="zh-CN" dirty="0"/>
              <a:t>$</a:t>
            </a:r>
            <a:r>
              <a:rPr lang="en-US" altLang="zh-CN" dirty="0" err="1"/>
              <a:t>readmemb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如果指令以十六进制描写，这里则使用</a:t>
            </a:r>
            <a:r>
              <a:rPr lang="en-US" altLang="zh-CN" dirty="0"/>
              <a:t>$</a:t>
            </a:r>
            <a:r>
              <a:rPr lang="en-US" altLang="zh-CN" dirty="0" err="1"/>
              <a:t>readmemh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4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15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</a:t>
            </a:r>
            <a:r>
              <a:rPr lang="zh-CN" altLang="en-US" b="1" dirty="0"/>
              <a:t>手动编写机器指令验证效果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85926"/>
            <a:ext cx="85058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直接箭头连接符 5"/>
          <p:cNvCxnSpPr/>
          <p:nvPr/>
        </p:nvCxnSpPr>
        <p:spPr bwMode="auto">
          <a:xfrm rot="10800000" flipV="1">
            <a:off x="1214414" y="2143116"/>
            <a:ext cx="2714644" cy="100013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14282" y="3143248"/>
            <a:ext cx="4286280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时钟上升沿读出指令存储器中的数据。</a:t>
            </a:r>
          </a:p>
        </p:txBody>
      </p:sp>
      <p:cxnSp>
        <p:nvCxnSpPr>
          <p:cNvPr id="11" name="直接箭头连接符 10"/>
          <p:cNvCxnSpPr/>
          <p:nvPr/>
        </p:nvCxnSpPr>
        <p:spPr bwMode="auto">
          <a:xfrm rot="5400000">
            <a:off x="2143108" y="2357430"/>
            <a:ext cx="2286016" cy="128588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14282" y="4143380"/>
            <a:ext cx="4286280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地址</a:t>
            </a:r>
          </a:p>
        </p:txBody>
      </p:sp>
      <p:cxnSp>
        <p:nvCxnSpPr>
          <p:cNvPr id="14" name="直接箭头连接符 13"/>
          <p:cNvCxnSpPr/>
          <p:nvPr/>
        </p:nvCxnSpPr>
        <p:spPr bwMode="auto">
          <a:xfrm rot="5400000">
            <a:off x="6572264" y="3000372"/>
            <a:ext cx="2286016" cy="128588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643438" y="4786322"/>
            <a:ext cx="4286280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计算结果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16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----C</a:t>
            </a:r>
            <a:r>
              <a:rPr lang="zh-CN" altLang="en-US" b="1" dirty="0"/>
              <a:t>语言验证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714488"/>
            <a:ext cx="8286808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上面手动编写机器指令，验证虽然简单，但是，代码覆盖率和</a:t>
            </a:r>
            <a:r>
              <a:rPr lang="en-US" altLang="zh-CN" dirty="0"/>
              <a:t>CPU</a:t>
            </a:r>
            <a:r>
              <a:rPr lang="zh-CN" altLang="en-US" dirty="0"/>
              <a:t>指令兼容性不好，为了进一步验证，我们使用</a:t>
            </a:r>
            <a:r>
              <a:rPr lang="en-US" altLang="zh-CN" dirty="0"/>
              <a:t>C</a:t>
            </a:r>
            <a:r>
              <a:rPr lang="zh-CN" altLang="en-US" dirty="0"/>
              <a:t>语言验证我们设计的正确性。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2714620"/>
            <a:ext cx="828680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C</a:t>
            </a:r>
            <a:r>
              <a:rPr lang="zh-CN" altLang="en-US" dirty="0"/>
              <a:t>语言是高级语言，必须通过编译器编译成二进制机器指令，我们才能使用。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282" y="3286124"/>
            <a:ext cx="8501122" cy="203132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由于本设计针对的完全兼容</a:t>
            </a:r>
            <a:r>
              <a:rPr lang="en-US" dirty="0"/>
              <a:t>PIC16C56</a:t>
            </a:r>
            <a:r>
              <a:rPr lang="zh-CN" altLang="en-US" dirty="0"/>
              <a:t>单片机的微控制器，所以，它能够使用</a:t>
            </a:r>
            <a:r>
              <a:rPr lang="en-US" dirty="0"/>
              <a:t>PIC</a:t>
            </a:r>
            <a:r>
              <a:rPr lang="zh-CN" altLang="en-US" dirty="0"/>
              <a:t>单片机厂家提供</a:t>
            </a:r>
            <a:r>
              <a:rPr lang="en-US" dirty="0"/>
              <a:t>C</a:t>
            </a:r>
            <a:r>
              <a:rPr lang="zh-CN" altLang="en-US" dirty="0"/>
              <a:t>编译器编译生成的二进制机器语言。由于</a:t>
            </a:r>
            <a:r>
              <a:rPr lang="en-US" dirty="0" err="1"/>
              <a:t>Mi</a:t>
            </a:r>
            <a:r>
              <a:rPr lang="en-US" altLang="zh-CN" dirty="0" err="1"/>
              <a:t>c</a:t>
            </a:r>
            <a:r>
              <a:rPr lang="en-US" dirty="0" err="1"/>
              <a:t>roChip</a:t>
            </a:r>
            <a:r>
              <a:rPr lang="zh-CN" altLang="en-US" dirty="0"/>
              <a:t>公司的</a:t>
            </a:r>
            <a:r>
              <a:rPr lang="en-US" dirty="0" err="1"/>
              <a:t>maplab</a:t>
            </a:r>
            <a:r>
              <a:rPr lang="en-US" dirty="0"/>
              <a:t> IDE</a:t>
            </a:r>
            <a:r>
              <a:rPr lang="zh-CN" altLang="en-US" dirty="0"/>
              <a:t>只能编译汇编语言，所以，这里我们需要将</a:t>
            </a:r>
            <a:r>
              <a:rPr lang="en-US" dirty="0" err="1"/>
              <a:t>maplab</a:t>
            </a:r>
            <a:r>
              <a:rPr lang="en-US" dirty="0"/>
              <a:t> IDE</a:t>
            </a:r>
            <a:r>
              <a:rPr lang="zh-CN" altLang="en-US" dirty="0"/>
              <a:t>软件和</a:t>
            </a:r>
            <a:r>
              <a:rPr lang="en-US" dirty="0"/>
              <a:t>PICC</a:t>
            </a:r>
            <a:r>
              <a:rPr lang="zh-CN" altLang="en-US" dirty="0"/>
              <a:t>这两个软件联合使用，才能编译</a:t>
            </a:r>
            <a:r>
              <a:rPr lang="en-US" dirty="0"/>
              <a:t>C</a:t>
            </a:r>
            <a:r>
              <a:rPr lang="zh-CN" altLang="en-US" dirty="0"/>
              <a:t>语言。由于篇幅的限制，具体怎么联合使用这两个软件，这里就不详细说明了。通过编写</a:t>
            </a:r>
            <a:r>
              <a:rPr lang="en-US" dirty="0"/>
              <a:t>C</a:t>
            </a:r>
            <a:r>
              <a:rPr lang="zh-CN" altLang="en-US" dirty="0"/>
              <a:t>语言程序，然后编译生成</a:t>
            </a:r>
            <a:r>
              <a:rPr lang="en-US" dirty="0"/>
              <a:t>.hex</a:t>
            </a:r>
            <a:r>
              <a:rPr lang="zh-CN" altLang="en-US" dirty="0"/>
              <a:t>文件，这里的</a:t>
            </a:r>
            <a:r>
              <a:rPr lang="en-US" dirty="0"/>
              <a:t>hex</a:t>
            </a:r>
            <a:r>
              <a:rPr lang="zh-CN" altLang="en-US" dirty="0"/>
              <a:t>文件就是我们需要的二进制机器代码，但是，我们不论在</a:t>
            </a:r>
            <a:r>
              <a:rPr lang="en-US" dirty="0" err="1"/>
              <a:t>modelsim</a:t>
            </a:r>
            <a:r>
              <a:rPr lang="zh-CN" altLang="en-US" dirty="0"/>
              <a:t>底下仿真还是在</a:t>
            </a:r>
            <a:r>
              <a:rPr lang="en-US" dirty="0" err="1"/>
              <a:t>QuartusII</a:t>
            </a:r>
            <a:r>
              <a:rPr lang="zh-CN" altLang="en-US" dirty="0"/>
              <a:t>里面作为</a:t>
            </a:r>
            <a:r>
              <a:rPr lang="en-US" altLang="zh-CN" dirty="0" err="1"/>
              <a:t>rom</a:t>
            </a:r>
            <a:r>
              <a:rPr lang="zh-CN" altLang="en-US" dirty="0"/>
              <a:t>初始化文件，我们都要将这个</a:t>
            </a:r>
            <a:r>
              <a:rPr lang="en-US" dirty="0"/>
              <a:t>hex</a:t>
            </a:r>
            <a:r>
              <a:rPr lang="zh-CN" altLang="en-US" dirty="0"/>
              <a:t>文件进行相应的格式转化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17</a:t>
            </a:fld>
            <a:endParaRPr lang="en-US" altLang="zh-TW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335758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57158" y="5286388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篇幅有限值贴部分代码。。。。。。。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6143644"/>
            <a:ext cx="257176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</a:t>
            </a:r>
            <a:r>
              <a:rPr lang="zh-CN" altLang="en-US" dirty="0"/>
              <a:t>语言程序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142984"/>
            <a:ext cx="338772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429124" y="5357826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篇幅有限值贴部分代码。。。。。。。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6143644"/>
            <a:ext cx="257176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编译生成的</a:t>
            </a:r>
            <a:r>
              <a:rPr lang="en-US" altLang="zh-CN" dirty="0"/>
              <a:t>hex</a:t>
            </a:r>
            <a:r>
              <a:rPr lang="zh-CN" altLang="en-US" dirty="0"/>
              <a:t>文件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786058"/>
            <a:ext cx="2805111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上弧形箭头 9"/>
          <p:cNvSpPr/>
          <p:nvPr/>
        </p:nvSpPr>
        <p:spPr bwMode="auto">
          <a:xfrm rot="1312413">
            <a:off x="6178494" y="1989252"/>
            <a:ext cx="1571636" cy="500066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72396" y="2000240"/>
            <a:ext cx="8572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放大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438" y="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642918"/>
            <a:ext cx="67151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----C</a:t>
            </a:r>
            <a:r>
              <a:rPr lang="zh-CN" altLang="en-US" b="1" dirty="0"/>
              <a:t>语言验证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/>
      <p:bldP spid="8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18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----hex</a:t>
            </a:r>
            <a:r>
              <a:rPr lang="zh-CN" altLang="en-US" b="1" dirty="0"/>
              <a:t>文件格式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1643050"/>
            <a:ext cx="7858180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上面的</a:t>
            </a:r>
            <a:r>
              <a:rPr lang="en-US" altLang="zh-CN" dirty="0"/>
              <a:t>hex</a:t>
            </a:r>
            <a:r>
              <a:rPr lang="zh-CN" altLang="en-US" dirty="0"/>
              <a:t>文件在实际应用中，本来是通过下载器下载到</a:t>
            </a:r>
            <a:r>
              <a:rPr lang="en-US" altLang="zh-CN" dirty="0"/>
              <a:t>PIC</a:t>
            </a:r>
            <a:r>
              <a:rPr lang="zh-CN" altLang="en-US" dirty="0"/>
              <a:t>单片机中就可以执行的机器指令。</a:t>
            </a:r>
            <a:endParaRPr lang="en-US" altLang="zh-CN" dirty="0"/>
          </a:p>
          <a:p>
            <a:r>
              <a:rPr lang="zh-CN" altLang="en-US" dirty="0"/>
              <a:t>我们在仿真验证中，还需要稍加修改才能使用。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643182"/>
            <a:ext cx="835824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在修改之前，我们需要先了解</a:t>
            </a:r>
            <a:r>
              <a:rPr lang="en-US" altLang="zh-CN" dirty="0"/>
              <a:t>hex</a:t>
            </a:r>
            <a:r>
              <a:rPr lang="zh-CN" altLang="en-US" dirty="0"/>
              <a:t>文件的格式，才能提取出</a:t>
            </a:r>
            <a:r>
              <a:rPr lang="en-US" altLang="zh-CN" dirty="0" err="1"/>
              <a:t>modelsim</a:t>
            </a:r>
            <a:r>
              <a:rPr lang="zh-CN" altLang="en-US" dirty="0"/>
              <a:t>仿真需要的指令。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8662" y="3429000"/>
            <a:ext cx="7072362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Hex</a:t>
            </a:r>
            <a:r>
              <a:rPr lang="zh-CN" altLang="en-US" dirty="0"/>
              <a:t>文件是可以烧写到单片机中，被单片机执行的一种文件格式，生成</a:t>
            </a:r>
            <a:r>
              <a:rPr lang="en-US" dirty="0"/>
              <a:t>Hex</a:t>
            </a:r>
            <a:r>
              <a:rPr lang="zh-CN" altLang="en-US" dirty="0"/>
              <a:t>文件的方式由很多种，可以通过不同的编译器将</a:t>
            </a:r>
            <a:r>
              <a:rPr lang="en-US" dirty="0"/>
              <a:t>C</a:t>
            </a:r>
            <a:r>
              <a:rPr lang="zh-CN" altLang="en-US" dirty="0"/>
              <a:t>程序或者汇编程序编译生成</a:t>
            </a:r>
            <a:r>
              <a:rPr lang="en-US" dirty="0"/>
              <a:t>hex</a:t>
            </a:r>
            <a:r>
              <a:rPr lang="zh-CN" altLang="en-US" dirty="0"/>
              <a:t>。</a:t>
            </a:r>
            <a:r>
              <a:rPr lang="en-US" dirty="0"/>
              <a:t>Hex</a:t>
            </a:r>
            <a:r>
              <a:rPr lang="zh-CN" altLang="en-US" dirty="0"/>
              <a:t>文件如果用特殊的程序来查看（一般记事本就可以实现）。打开后可发现，每个都文件以行为单位，每行以冒号开头，内容全部为</a:t>
            </a:r>
            <a:r>
              <a:rPr lang="en-US" dirty="0"/>
              <a:t>16</a:t>
            </a:r>
            <a:r>
              <a:rPr lang="zh-CN" altLang="en-US" dirty="0"/>
              <a:t>进制码。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19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----hex</a:t>
            </a:r>
            <a:r>
              <a:rPr lang="zh-CN" altLang="en-US" b="1" dirty="0"/>
              <a:t>文件格式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643050"/>
            <a:ext cx="7929618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:10000000A304660B6D006B006C0009020A01430734</a:t>
            </a:r>
          </a:p>
          <a:p>
            <a:r>
              <a:rPr lang="en-US" altLang="zh-CN" dirty="0"/>
              <a:t>:100010000C0A6700680000081F0C2D010304AD02E4</a:t>
            </a:r>
          </a:p>
          <a:p>
            <a:r>
              <a:rPr lang="en-US" altLang="zh-CN" dirty="0"/>
              <a:t>:1000200069036A0303070F0A2A0329030A028800E7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2786058"/>
            <a:ext cx="8358246" cy="646331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上面是由</a:t>
            </a:r>
            <a:r>
              <a:rPr lang="en-US" altLang="zh-CN" dirty="0"/>
              <a:t>C</a:t>
            </a:r>
            <a:r>
              <a:rPr lang="zh-CN" altLang="en-US" dirty="0"/>
              <a:t>语言编译生成的</a:t>
            </a:r>
            <a:r>
              <a:rPr lang="en-US" altLang="zh-CN" dirty="0"/>
              <a:t>hex</a:t>
            </a:r>
            <a:r>
              <a:rPr lang="zh-CN" altLang="en-US" dirty="0"/>
              <a:t>文件内容的前三行，我们很容易发现，每一个行都是由冒号开始，每一行叫一个记录，每个记录都有相同的格式：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8" y="3500438"/>
            <a:ext cx="814393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:[AA][BBBB][CC][DD....DD][EE]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4071942"/>
            <a:ext cx="8143932" cy="230832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AA</a:t>
            </a:r>
            <a:r>
              <a:rPr lang="zh-CN" altLang="en-US" dirty="0"/>
              <a:t>表示该行中共有多少字节数据：</a:t>
            </a:r>
            <a:r>
              <a:rPr lang="en-US" altLang="zh-CN" dirty="0"/>
              <a:t>[SS.....SS]</a:t>
            </a:r>
            <a:r>
              <a:rPr lang="zh-CN" altLang="en-US" dirty="0"/>
              <a:t>，注意是字节数</a:t>
            </a:r>
            <a:endParaRPr lang="en-US" altLang="zh-CN" dirty="0"/>
          </a:p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BBBB</a:t>
            </a:r>
            <a:r>
              <a:rPr lang="zh-CN" altLang="en-US" dirty="0"/>
              <a:t>表示该记录中数据存放的首地址，每个字节占一个地址</a:t>
            </a:r>
            <a:endParaRPr lang="en-US" altLang="zh-CN" dirty="0"/>
          </a:p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CC</a:t>
            </a:r>
            <a:r>
              <a:rPr lang="zh-CN" altLang="en-US" dirty="0"/>
              <a:t>表示该记录的类型：</a:t>
            </a:r>
            <a:r>
              <a:rPr lang="en-US" altLang="zh-CN" dirty="0"/>
              <a:t>CC=0</a:t>
            </a:r>
            <a:r>
              <a:rPr lang="zh-CN" altLang="en-US" dirty="0"/>
              <a:t>，数据记录；</a:t>
            </a:r>
            <a:r>
              <a:rPr lang="en-US" altLang="zh-CN" dirty="0"/>
              <a:t>CC=1</a:t>
            </a:r>
            <a:r>
              <a:rPr lang="zh-CN" altLang="en-US" dirty="0"/>
              <a:t>，文件结束；</a:t>
            </a:r>
            <a:r>
              <a:rPr lang="en-US" altLang="zh-CN" dirty="0"/>
              <a:t>CC=2</a:t>
            </a:r>
            <a:r>
              <a:rPr lang="zh-CN" altLang="en-US" dirty="0"/>
              <a:t>，扩展段地址记录；</a:t>
            </a:r>
            <a:r>
              <a:rPr lang="en-US" altLang="zh-CN" dirty="0"/>
              <a:t>CC=4</a:t>
            </a:r>
            <a:r>
              <a:rPr lang="zh-CN" altLang="en-US" dirty="0"/>
              <a:t>，扩展线性地址记录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DD</a:t>
            </a:r>
            <a:r>
              <a:rPr lang="zh-CN" altLang="en-US" dirty="0"/>
              <a:t>表示该记录中的数据，即对应指令编译后的机器代码，低</a:t>
            </a:r>
            <a:r>
              <a:rPr lang="en-US" altLang="zh-CN" dirty="0"/>
              <a:t>8</a:t>
            </a:r>
            <a:r>
              <a:rPr lang="zh-CN" altLang="en-US" dirty="0"/>
              <a:t>位在前，高</a:t>
            </a:r>
            <a:r>
              <a:rPr lang="en-US" altLang="zh-CN" dirty="0"/>
              <a:t>8</a:t>
            </a:r>
            <a:r>
              <a:rPr lang="zh-CN" altLang="en-US" dirty="0"/>
              <a:t>位在后</a:t>
            </a:r>
            <a:endParaRPr lang="en-US" altLang="zh-CN" dirty="0"/>
          </a:p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EE</a:t>
            </a:r>
            <a:r>
              <a:rPr lang="zh-CN" altLang="en-US" dirty="0"/>
              <a:t>表示该记录的校验和，即把校验位跟前面的数字相加，最后结果的低</a:t>
            </a:r>
            <a:r>
              <a:rPr lang="en-US" altLang="zh-CN" dirty="0"/>
              <a:t>8</a:t>
            </a:r>
            <a:r>
              <a:rPr lang="zh-CN" altLang="en-US" dirty="0"/>
              <a:t>位为</a:t>
            </a:r>
            <a:r>
              <a:rPr lang="en-US" altLang="zh-CN" dirty="0"/>
              <a:t>0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软核和硬核的概念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7158" y="1714488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我们这里提到的软核硬核都是指嵌入在</a:t>
            </a:r>
            <a:r>
              <a:rPr lang="en-US" altLang="zh-CN" dirty="0"/>
              <a:t>FPGA</a:t>
            </a:r>
            <a:r>
              <a:rPr lang="zh-CN" altLang="en-US" dirty="0"/>
              <a:t>的</a:t>
            </a:r>
            <a:r>
              <a:rPr lang="en-US" altLang="zh-CN" dirty="0"/>
              <a:t>CPU</a:t>
            </a:r>
            <a:r>
              <a:rPr lang="zh-CN" altLang="en-US" dirty="0"/>
              <a:t>而言，这是因为我们使用硬件描述语言描写的</a:t>
            </a:r>
            <a:r>
              <a:rPr lang="en-US" altLang="zh-CN" dirty="0"/>
              <a:t>PIC16C56</a:t>
            </a:r>
            <a:r>
              <a:rPr lang="zh-CN" altLang="en-US" dirty="0"/>
              <a:t>是要在</a:t>
            </a:r>
            <a:r>
              <a:rPr lang="en-US" altLang="zh-CN" dirty="0"/>
              <a:t>FPGA</a:t>
            </a:r>
            <a:r>
              <a:rPr lang="zh-CN" altLang="en-US" dirty="0"/>
              <a:t>上验证其功能的正确性。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5720" y="2571744"/>
            <a:ext cx="8572560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硬核：</a:t>
            </a:r>
            <a:endParaRPr lang="en-US" altLang="zh-CN" dirty="0"/>
          </a:p>
          <a:p>
            <a:r>
              <a:rPr lang="en-US" altLang="zh-CN" dirty="0"/>
              <a:t>	FPGA</a:t>
            </a:r>
            <a:r>
              <a:rPr lang="zh-CN" altLang="en-US" dirty="0"/>
              <a:t>本身就嵌入的</a:t>
            </a:r>
            <a:r>
              <a:rPr lang="en-US" altLang="zh-CN" dirty="0"/>
              <a:t>CPU</a:t>
            </a:r>
            <a:r>
              <a:rPr lang="zh-CN" altLang="en-US" dirty="0"/>
              <a:t>硬件结构，只是用于不用，如何使用的问题交给设计者决定而已。不论设计者用与不用，它都存在于</a:t>
            </a:r>
            <a:r>
              <a:rPr lang="en-US" altLang="zh-CN" dirty="0"/>
              <a:t>FPGA</a:t>
            </a:r>
            <a:r>
              <a:rPr lang="zh-CN" altLang="en-US" dirty="0"/>
              <a:t>里面。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14282" y="4714884"/>
            <a:ext cx="8572560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软核：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在</a:t>
            </a:r>
            <a:r>
              <a:rPr lang="en-US" altLang="zh-CN" dirty="0"/>
              <a:t>FPGA</a:t>
            </a:r>
            <a:r>
              <a:rPr lang="zh-CN" altLang="en-US" dirty="0"/>
              <a:t>内部并不存在这样的硬件结构，设计者使用了某种硬件描述语言（或者说是最基本的逻辑门电路）活生生的搭建的一个</a:t>
            </a:r>
            <a:r>
              <a:rPr lang="en-US" altLang="zh-CN" dirty="0"/>
              <a:t>CPU</a:t>
            </a:r>
            <a:r>
              <a:rPr lang="zh-CN" altLang="en-US" dirty="0"/>
              <a:t>。</a:t>
            </a: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/>
      <p:bldP spid="20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20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----hex</a:t>
            </a:r>
            <a:r>
              <a:rPr lang="zh-CN" altLang="en-US" b="1" dirty="0"/>
              <a:t>文件格式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1643050"/>
            <a:ext cx="792961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:100010000C0A6700680000081F0C2D010304AD02E4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20" y="2273850"/>
            <a:ext cx="792961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: [</a:t>
            </a:r>
            <a:r>
              <a:rPr lang="en-US" altLang="zh-CN" dirty="0">
                <a:solidFill>
                  <a:srgbClr val="FF0000"/>
                </a:solidFill>
              </a:rPr>
              <a:t>10</a:t>
            </a:r>
            <a:r>
              <a:rPr lang="en-US" altLang="zh-CN" dirty="0"/>
              <a:t>][</a:t>
            </a:r>
            <a:r>
              <a:rPr lang="en-US" altLang="zh-CN" dirty="0">
                <a:solidFill>
                  <a:srgbClr val="00B050"/>
                </a:solidFill>
              </a:rPr>
              <a:t>0010</a:t>
            </a:r>
            <a:r>
              <a:rPr lang="en-US" altLang="zh-CN" dirty="0"/>
              <a:t>][</a:t>
            </a:r>
            <a:r>
              <a:rPr lang="en-US" altLang="zh-CN" dirty="0">
                <a:solidFill>
                  <a:srgbClr val="7030A0"/>
                </a:solidFill>
              </a:rPr>
              <a:t>00</a:t>
            </a:r>
            <a:r>
              <a:rPr lang="en-US" altLang="zh-CN" dirty="0"/>
              <a:t>][0C0A-6700-6800-0008-1F0C-2D01-0304-AD02][</a:t>
            </a:r>
            <a:r>
              <a:rPr lang="en-US" altLang="zh-CN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E4</a:t>
            </a:r>
            <a:r>
              <a:rPr lang="en-US" altLang="zh-CN" dirty="0"/>
              <a:t>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20" y="1928802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可以写成：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20" y="2857496"/>
            <a:ext cx="8501122" cy="313932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10: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表示这个记录的数据总共有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16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个字节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</a:t>
            </a:r>
            <a:r>
              <a:rPr lang="en-US" altLang="zh-CN" dirty="0"/>
              <a:t> 0C0A-6700-6800-0008-1F0C-2D01-0304-AD02</a:t>
            </a:r>
          </a:p>
          <a:p>
            <a:r>
              <a:rPr lang="en-US" altLang="zh-CN" dirty="0">
                <a:solidFill>
                  <a:srgbClr val="00B050"/>
                </a:solidFill>
              </a:rPr>
              <a:t>0010</a:t>
            </a:r>
            <a:r>
              <a:rPr lang="zh-CN" altLang="en-US" dirty="0">
                <a:solidFill>
                  <a:srgbClr val="00B050"/>
                </a:solidFill>
              </a:rPr>
              <a:t>：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表示这个记录第一个数据的起始地址是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16,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注意每个地址对应一个字节，如果需要指令对应的地址，应该除以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（因为每条指令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12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位，需要两个字节记录）。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zh-CN" dirty="0">
                <a:solidFill>
                  <a:srgbClr val="7030A0"/>
                </a:solidFill>
              </a:rPr>
              <a:t>00</a:t>
            </a:r>
            <a:r>
              <a:rPr lang="zh-CN" altLang="en-US" dirty="0">
                <a:solidFill>
                  <a:srgbClr val="7030A0"/>
                </a:solidFill>
              </a:rPr>
              <a:t>：</a:t>
            </a:r>
            <a:r>
              <a:rPr lang="zh-CN" altLang="en-US" dirty="0"/>
              <a:t>数据记录</a:t>
            </a:r>
            <a:endParaRPr lang="en-US" altLang="zh-CN" dirty="0"/>
          </a:p>
          <a:p>
            <a:r>
              <a:rPr lang="en-US" altLang="zh-CN" dirty="0"/>
              <a:t>0C0A-6700-6800-0008-1F0C-2D01-0304-AD02</a:t>
            </a:r>
            <a:r>
              <a:rPr lang="zh-CN" altLang="en-US" dirty="0"/>
              <a:t>：记录的数据，总共</a:t>
            </a:r>
            <a:r>
              <a:rPr lang="en-US" altLang="zh-CN" dirty="0"/>
              <a:t>16</a:t>
            </a:r>
            <a:r>
              <a:rPr lang="zh-CN" altLang="en-US" dirty="0"/>
              <a:t>个字节，由于高位在后，低位在前，所以实际的指令为：</a:t>
            </a:r>
            <a:r>
              <a:rPr lang="en-US" altLang="zh-CN" dirty="0"/>
              <a:t> </a:t>
            </a:r>
            <a:r>
              <a:rPr lang="en-US" altLang="zh-CN" dirty="0">
                <a:solidFill>
                  <a:srgbClr val="FFC000"/>
                </a:solidFill>
              </a:rPr>
              <a:t>0A0C</a:t>
            </a:r>
            <a:r>
              <a:rPr lang="en-US" altLang="zh-CN" dirty="0"/>
              <a:t>-0067-</a:t>
            </a:r>
            <a:r>
              <a:rPr lang="en-US" altLang="zh-CN" dirty="0">
                <a:solidFill>
                  <a:srgbClr val="FFC000"/>
                </a:solidFill>
              </a:rPr>
              <a:t>0068</a:t>
            </a:r>
            <a:r>
              <a:rPr lang="en-US" altLang="zh-CN" dirty="0"/>
              <a:t>-0800-</a:t>
            </a:r>
            <a:r>
              <a:rPr lang="en-US" altLang="zh-CN" dirty="0">
                <a:solidFill>
                  <a:srgbClr val="FFC000"/>
                </a:solidFill>
              </a:rPr>
              <a:t>0C1F</a:t>
            </a:r>
            <a:r>
              <a:rPr lang="en-US" altLang="zh-CN" dirty="0"/>
              <a:t>-012D-</a:t>
            </a:r>
            <a:r>
              <a:rPr lang="en-US" altLang="zh-CN" dirty="0">
                <a:solidFill>
                  <a:srgbClr val="FFC000"/>
                </a:solidFill>
              </a:rPr>
              <a:t>0403</a:t>
            </a:r>
            <a:r>
              <a:rPr lang="en-US" altLang="zh-CN" dirty="0"/>
              <a:t>-02AD</a:t>
            </a:r>
          </a:p>
          <a:p>
            <a:r>
              <a:rPr lang="en-US" altLang="zh-CN" dirty="0"/>
              <a:t>E4</a:t>
            </a:r>
            <a:r>
              <a:rPr lang="zh-CN" altLang="en-US" dirty="0"/>
              <a:t>：校验位，</a:t>
            </a:r>
            <a:r>
              <a:rPr lang="en-US" altLang="zh-CN" dirty="0"/>
              <a:t>10+00+10+00+0C+0A+67+00+68+00+00+08+1F+0C+2D+01+03+04+AD+02</a:t>
            </a:r>
            <a:r>
              <a:rPr lang="en-US" altLang="zh-CN" dirty="0">
                <a:solidFill>
                  <a:srgbClr val="FF0000"/>
                </a:solidFill>
              </a:rPr>
              <a:t>+E4</a:t>
            </a:r>
            <a:r>
              <a:rPr lang="en-US" altLang="zh-CN" dirty="0"/>
              <a:t>= 3</a:t>
            </a:r>
            <a:r>
              <a:rPr lang="en-US" altLang="zh-CN" dirty="0">
                <a:solidFill>
                  <a:srgbClr val="FF0000"/>
                </a:solidFill>
              </a:rPr>
              <a:t>00</a:t>
            </a:r>
            <a:r>
              <a:rPr lang="en-US" altLang="zh-CN" dirty="0"/>
              <a:t>,</a:t>
            </a:r>
            <a:r>
              <a:rPr lang="zh-CN" altLang="en-US" dirty="0"/>
              <a:t>低八位为</a:t>
            </a:r>
            <a:r>
              <a:rPr lang="en-US" altLang="zh-CN" dirty="0"/>
              <a:t>0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21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----hex</a:t>
            </a:r>
            <a:r>
              <a:rPr lang="zh-CN" altLang="en-US" b="1" dirty="0"/>
              <a:t>文件转化为可仿真的指令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1714488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由</a:t>
            </a:r>
            <a:r>
              <a:rPr lang="en-US" altLang="zh-CN" dirty="0"/>
              <a:t>$</a:t>
            </a:r>
            <a:r>
              <a:rPr lang="en-US" altLang="zh-CN" dirty="0" err="1"/>
              <a:t>readmemh</a:t>
            </a:r>
            <a:r>
              <a:rPr lang="zh-CN" altLang="en-US" dirty="0"/>
              <a:t>的格式，我们知道，我们需要仿真的指令存放方式为：</a:t>
            </a:r>
            <a:endParaRPr lang="en-US" altLang="zh-CN" dirty="0"/>
          </a:p>
          <a:p>
            <a:r>
              <a:rPr lang="en-US" altLang="zh-CN" dirty="0"/>
              <a:t>@[AAAA  ]   BBBB CCCC  DDDD …</a:t>
            </a:r>
          </a:p>
        </p:txBody>
      </p:sp>
      <p:cxnSp>
        <p:nvCxnSpPr>
          <p:cNvPr id="7" name="直接箭头连接符 6"/>
          <p:cNvCxnSpPr/>
          <p:nvPr/>
        </p:nvCxnSpPr>
        <p:spPr bwMode="auto">
          <a:xfrm rot="5400000">
            <a:off x="642910" y="2512448"/>
            <a:ext cx="571504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285720" y="2857496"/>
            <a:ext cx="1285884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十六进制的地址，也就是本行第一条指令存放的地址</a:t>
            </a:r>
          </a:p>
        </p:txBody>
      </p:sp>
      <p:cxnSp>
        <p:nvCxnSpPr>
          <p:cNvPr id="9" name="直接箭头连接符 8"/>
          <p:cNvCxnSpPr/>
          <p:nvPr/>
        </p:nvCxnSpPr>
        <p:spPr bwMode="auto">
          <a:xfrm rot="5400000">
            <a:off x="3000364" y="2570950"/>
            <a:ext cx="571504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643174" y="2915998"/>
            <a:ext cx="1285884" cy="258532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十六进制的指令，其实我们只用到它的低</a:t>
            </a:r>
            <a:r>
              <a:rPr lang="en-US" altLang="zh-CN" dirty="0"/>
              <a:t>12</a:t>
            </a:r>
            <a:r>
              <a:rPr lang="zh-CN" altLang="en-US" dirty="0"/>
              <a:t>位，因为我们使用的指令宽度为</a:t>
            </a:r>
            <a:r>
              <a:rPr lang="en-US" altLang="zh-CN" dirty="0"/>
              <a:t>12</a:t>
            </a:r>
            <a:r>
              <a:rPr lang="zh-CN" altLang="en-US" dirty="0"/>
              <a:t>位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00562" y="2143116"/>
            <a:ext cx="4071966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假设</a:t>
            </a:r>
            <a:r>
              <a:rPr lang="en-US" altLang="zh-CN" dirty="0"/>
              <a:t>BBBB</a:t>
            </a:r>
            <a:r>
              <a:rPr lang="zh-CN" altLang="en-US" dirty="0"/>
              <a:t>这条指令存放在</a:t>
            </a:r>
            <a:r>
              <a:rPr lang="en-US" altLang="zh-CN" dirty="0"/>
              <a:t>0</a:t>
            </a:r>
            <a:r>
              <a:rPr lang="zh-CN" altLang="en-US" dirty="0"/>
              <a:t>位置，则</a:t>
            </a:r>
            <a:r>
              <a:rPr lang="en-US" altLang="zh-CN" dirty="0"/>
              <a:t>CCCC</a:t>
            </a:r>
            <a:r>
              <a:rPr lang="zh-CN" altLang="en-US" dirty="0"/>
              <a:t>地址为</a:t>
            </a:r>
            <a:r>
              <a:rPr lang="en-US" altLang="zh-CN" dirty="0"/>
              <a:t>1  DDDD</a:t>
            </a:r>
            <a:r>
              <a:rPr lang="zh-CN" altLang="en-US" dirty="0"/>
              <a:t>地址为</a:t>
            </a:r>
            <a:r>
              <a:rPr lang="en-US" altLang="zh-CN" dirty="0"/>
              <a:t>2</a:t>
            </a:r>
          </a:p>
          <a:p>
            <a:r>
              <a:rPr lang="zh-CN" altLang="en-US" dirty="0"/>
              <a:t>那么</a:t>
            </a:r>
            <a:r>
              <a:rPr lang="en-US" altLang="zh-CN" dirty="0"/>
              <a:t>@[0000]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22</a:t>
            </a:fld>
            <a:endParaRPr lang="en-US" altLang="zh-TW"/>
          </a:p>
        </p:txBody>
      </p:sp>
      <p:sp>
        <p:nvSpPr>
          <p:cNvPr id="4" name="TextBox 3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----hex</a:t>
            </a:r>
            <a:r>
              <a:rPr lang="zh-CN" altLang="en-US" b="1" dirty="0"/>
              <a:t>文件转化为可仿真的指令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1643050"/>
            <a:ext cx="7929618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:10000000A304660B6D006B006C0009020A01430734</a:t>
            </a:r>
          </a:p>
          <a:p>
            <a:r>
              <a:rPr lang="en-US" altLang="zh-CN" dirty="0"/>
              <a:t>:100010000C0A6700680000081F0C2D010304AD02E4</a:t>
            </a:r>
          </a:p>
          <a:p>
            <a:r>
              <a:rPr lang="en-US" altLang="zh-CN" dirty="0"/>
              <a:t>:1000200069036A0303070F0A2A0329030A028800E7</a:t>
            </a:r>
            <a:endParaRPr lang="zh-CN" altLang="en-US" dirty="0"/>
          </a:p>
        </p:txBody>
      </p:sp>
      <p:sp>
        <p:nvSpPr>
          <p:cNvPr id="7" name="下箭头 6"/>
          <p:cNvSpPr/>
          <p:nvPr/>
        </p:nvSpPr>
        <p:spPr bwMode="auto">
          <a:xfrm>
            <a:off x="3714744" y="2643182"/>
            <a:ext cx="428628" cy="78581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3571876"/>
            <a:ext cx="7929618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altLang="zh-CN" dirty="0"/>
              <a:t>@0000 04A3 0B66 006D 006B 006C 0209 010A 0743</a:t>
            </a:r>
          </a:p>
          <a:p>
            <a:r>
              <a:rPr lang="pt-BR" altLang="zh-CN" dirty="0"/>
              <a:t>@0008 0A0C 0067 0068 0800 0C1F 012D 0403 02AD</a:t>
            </a:r>
          </a:p>
          <a:p>
            <a:r>
              <a:rPr lang="pt-BR" altLang="zh-CN" dirty="0"/>
              <a:t>@0010 0369 036A 0703 0A0F 032A 0329 020A 0088</a:t>
            </a:r>
          </a:p>
        </p:txBody>
      </p:sp>
      <p:sp>
        <p:nvSpPr>
          <p:cNvPr id="9" name="下箭头 8"/>
          <p:cNvSpPr/>
          <p:nvPr/>
        </p:nvSpPr>
        <p:spPr bwMode="auto">
          <a:xfrm>
            <a:off x="3714744" y="4572008"/>
            <a:ext cx="428628" cy="78581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5500702"/>
            <a:ext cx="7929618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0000</a:t>
            </a:r>
            <a:r>
              <a:rPr lang="zh-CN" altLang="en-US" dirty="0"/>
              <a:t>存放的指令为 </a:t>
            </a:r>
            <a:r>
              <a:rPr lang="en-US" altLang="zh-CN" dirty="0"/>
              <a:t>04A3     </a:t>
            </a:r>
            <a:r>
              <a:rPr lang="zh-CN" altLang="en-US" dirty="0"/>
              <a:t>地址</a:t>
            </a:r>
            <a:r>
              <a:rPr lang="en-US" altLang="zh-CN" dirty="0"/>
              <a:t>0001</a:t>
            </a:r>
            <a:r>
              <a:rPr lang="zh-CN" altLang="en-US" dirty="0"/>
              <a:t>存放的指令为</a:t>
            </a:r>
            <a:r>
              <a:rPr lang="en-US" altLang="zh-CN" dirty="0"/>
              <a:t>0B66</a:t>
            </a:r>
          </a:p>
          <a:p>
            <a:r>
              <a:rPr lang="zh-CN" altLang="en-US" dirty="0"/>
              <a:t>。。。</a:t>
            </a:r>
            <a:endParaRPr lang="en-US" altLang="zh-CN" dirty="0"/>
          </a:p>
          <a:p>
            <a:r>
              <a:rPr lang="zh-CN" altLang="en-US" dirty="0"/>
              <a:t>地址</a:t>
            </a:r>
            <a:r>
              <a:rPr lang="en-US" altLang="zh-CN" dirty="0"/>
              <a:t>0008</a:t>
            </a:r>
            <a:r>
              <a:rPr lang="zh-CN" altLang="en-US" dirty="0"/>
              <a:t>存放的指令为</a:t>
            </a:r>
            <a:r>
              <a:rPr lang="en-US" altLang="zh-CN" dirty="0"/>
              <a:t>0A0C     </a:t>
            </a:r>
            <a:r>
              <a:rPr lang="zh-CN" altLang="en-US" dirty="0"/>
              <a:t>地址</a:t>
            </a:r>
            <a:r>
              <a:rPr lang="en-US" altLang="zh-CN" dirty="0"/>
              <a:t>0009</a:t>
            </a:r>
            <a:r>
              <a:rPr lang="zh-CN" altLang="en-US" dirty="0"/>
              <a:t>存放的指令为</a:t>
            </a:r>
            <a:r>
              <a:rPr lang="en-US" altLang="zh-CN" dirty="0"/>
              <a:t>0067  </a:t>
            </a:r>
            <a:r>
              <a:rPr lang="zh-CN" altLang="en-US" dirty="0"/>
              <a:t>。。。。。</a:t>
            </a:r>
            <a:endParaRPr lang="pt-BR" altLang="zh-CN" dirty="0"/>
          </a:p>
        </p:txBody>
      </p:sp>
      <p:sp>
        <p:nvSpPr>
          <p:cNvPr id="11" name="TextBox 10"/>
          <p:cNvSpPr txBox="1"/>
          <p:nvPr/>
        </p:nvSpPr>
        <p:spPr>
          <a:xfrm>
            <a:off x="4429124" y="278605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转化后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23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----hex</a:t>
            </a:r>
            <a:r>
              <a:rPr lang="zh-CN" altLang="en-US" b="1" dirty="0"/>
              <a:t>文件转化为可仿真的指令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1714488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为了节省手动转化浪费时间，我们可以编写一个小软件，从</a:t>
            </a:r>
            <a:r>
              <a:rPr lang="en-US" altLang="zh-CN" dirty="0"/>
              <a:t>hex</a:t>
            </a:r>
            <a:r>
              <a:rPr lang="zh-CN" altLang="en-US" dirty="0"/>
              <a:t>文件直接转化到我们</a:t>
            </a:r>
            <a:r>
              <a:rPr lang="en-US" altLang="zh-CN" dirty="0" err="1"/>
              <a:t>modelsim</a:t>
            </a:r>
            <a:r>
              <a:rPr lang="zh-CN" altLang="en-US" dirty="0"/>
              <a:t>仿真需要的指令。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500306"/>
            <a:ext cx="1928826" cy="151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57158" y="4643446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这是自己写的一个小软件，用来将</a:t>
            </a:r>
            <a:r>
              <a:rPr lang="en-US" altLang="zh-CN" dirty="0"/>
              <a:t>hex</a:t>
            </a:r>
            <a:r>
              <a:rPr lang="zh-CN" altLang="en-US" dirty="0"/>
              <a:t>文件转化为</a:t>
            </a:r>
            <a:r>
              <a:rPr lang="en-US" altLang="zh-CN" dirty="0"/>
              <a:t>txt</a:t>
            </a:r>
            <a:r>
              <a:rPr lang="zh-CN" altLang="en-US" dirty="0"/>
              <a:t>格式的</a:t>
            </a:r>
            <a:r>
              <a:rPr lang="en-US" altLang="zh-CN" dirty="0" err="1"/>
              <a:t>modelsim</a:t>
            </a:r>
            <a:r>
              <a:rPr lang="zh-CN" altLang="en-US" dirty="0"/>
              <a:t>仿真文件。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24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----hex</a:t>
            </a:r>
            <a:r>
              <a:rPr lang="zh-CN" altLang="en-US" b="1" dirty="0"/>
              <a:t>文件转化为可仿真的指令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1928826" cy="151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357554" y="1785926"/>
            <a:ext cx="5214974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使用方法：</a:t>
            </a:r>
            <a:endParaRPr lang="en-US" altLang="zh-CN" dirty="0"/>
          </a:p>
          <a:p>
            <a:r>
              <a:rPr lang="zh-CN" altLang="en-US" dirty="0"/>
              <a:t>假设使用</a:t>
            </a:r>
            <a:r>
              <a:rPr lang="en-US" altLang="zh-CN" dirty="0"/>
              <a:t>C</a:t>
            </a:r>
            <a:r>
              <a:rPr lang="zh-CN" altLang="en-US" dirty="0"/>
              <a:t>语言编译生成的文件叫</a:t>
            </a:r>
            <a:r>
              <a:rPr lang="en-US" altLang="zh-CN" dirty="0"/>
              <a:t>123.hex</a:t>
            </a:r>
          </a:p>
          <a:p>
            <a:r>
              <a:rPr lang="en-US" altLang="zh-CN" dirty="0"/>
              <a:t>1.</a:t>
            </a:r>
            <a:r>
              <a:rPr lang="zh-CN" altLang="en-US" dirty="0"/>
              <a:t>直接使用记事本打开</a:t>
            </a:r>
            <a:r>
              <a:rPr lang="en-US" altLang="zh-CN" dirty="0"/>
              <a:t>123.hex</a:t>
            </a:r>
            <a:r>
              <a:rPr lang="zh-CN" altLang="en-US" dirty="0"/>
              <a:t>文件，另存为</a:t>
            </a:r>
            <a:r>
              <a:rPr lang="en-US" altLang="zh-CN" dirty="0"/>
              <a:t>123.txt</a:t>
            </a:r>
          </a:p>
          <a:p>
            <a:r>
              <a:rPr lang="en-US" altLang="zh-CN" dirty="0"/>
              <a:t>2.</a:t>
            </a:r>
            <a:r>
              <a:rPr lang="zh-CN" altLang="en-US" dirty="0"/>
              <a:t>双击</a:t>
            </a:r>
            <a:r>
              <a:rPr lang="en-US" altLang="zh-CN" dirty="0"/>
              <a:t>supig.exe,</a:t>
            </a:r>
            <a:r>
              <a:rPr lang="zh-CN" altLang="en-US" dirty="0"/>
              <a:t>启动后的界面如下所示：</a:t>
            </a:r>
            <a:endParaRPr lang="en-US" altLang="zh-CN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357562"/>
            <a:ext cx="452952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57158" y="5429264"/>
            <a:ext cx="8358214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3.</a:t>
            </a:r>
            <a:r>
              <a:rPr lang="zh-CN" altLang="en-US" dirty="0"/>
              <a:t>选择方法一，点击开始，找到</a:t>
            </a:r>
            <a:r>
              <a:rPr lang="en-US" altLang="zh-CN" dirty="0"/>
              <a:t>123.txt</a:t>
            </a:r>
            <a:r>
              <a:rPr lang="zh-CN" altLang="en-US" dirty="0"/>
              <a:t>文件，确定就提示转化完毕。</a:t>
            </a:r>
            <a:endParaRPr lang="en-US" altLang="zh-CN" dirty="0"/>
          </a:p>
          <a:p>
            <a:r>
              <a:rPr lang="en-US" altLang="zh-CN" dirty="0"/>
              <a:t>4.</a:t>
            </a:r>
            <a:r>
              <a:rPr lang="zh-CN" altLang="en-US" dirty="0"/>
              <a:t>在存放</a:t>
            </a:r>
            <a:r>
              <a:rPr lang="en-US" altLang="zh-CN" dirty="0"/>
              <a:t>123.txt</a:t>
            </a:r>
            <a:r>
              <a:rPr lang="zh-CN" altLang="en-US" dirty="0"/>
              <a:t>目录找到一个名字叫</a:t>
            </a:r>
            <a:r>
              <a:rPr lang="en-US" altLang="zh-CN" dirty="0"/>
              <a:t>123_converted.txt</a:t>
            </a:r>
            <a:r>
              <a:rPr lang="zh-CN" altLang="en-US" dirty="0"/>
              <a:t>的文件，这就是我们</a:t>
            </a:r>
            <a:r>
              <a:rPr lang="en-US" altLang="zh-CN" dirty="0" err="1"/>
              <a:t>modelsim</a:t>
            </a:r>
            <a:r>
              <a:rPr lang="zh-CN" altLang="en-US" dirty="0"/>
              <a:t>仿真需要的指令文件。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25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----hex</a:t>
            </a:r>
            <a:r>
              <a:rPr lang="zh-CN" altLang="en-US" b="1" dirty="0"/>
              <a:t>文件转化为可仿真的指令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442912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8596" y="6072206"/>
            <a:ext cx="3143272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转化前的</a:t>
            </a:r>
            <a:r>
              <a:rPr lang="en-US" altLang="zh-CN" dirty="0"/>
              <a:t>hex</a:t>
            </a:r>
            <a:r>
              <a:rPr lang="zh-CN" altLang="en-US" dirty="0"/>
              <a:t>文件内容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04934"/>
            <a:ext cx="3929090" cy="449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214942" y="6143644"/>
            <a:ext cx="3143272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转化后的指令文件内容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26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</a:t>
            </a:r>
            <a:r>
              <a:rPr lang="zh-CN" altLang="en-US" b="1" dirty="0"/>
              <a:t>验证修改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34" y="1928802"/>
            <a:ext cx="8143932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到这一步，</a:t>
            </a:r>
            <a:r>
              <a:rPr lang="en-US" altLang="zh-CN" dirty="0"/>
              <a:t>C</a:t>
            </a:r>
            <a:r>
              <a:rPr lang="zh-CN" altLang="en-US" dirty="0"/>
              <a:t>语言的兼容性验证准备工作就全部做完了，现在开始看仿真结果，修改设计中的不正确地方，反复修改，直到符合我们的设计要求，结果和</a:t>
            </a:r>
            <a:r>
              <a:rPr lang="en-US" altLang="zh-CN" dirty="0"/>
              <a:t>PIC</a:t>
            </a:r>
            <a:r>
              <a:rPr lang="zh-CN" altLang="en-US" dirty="0"/>
              <a:t>厂家给仿真工具结果一样，使用不同的</a:t>
            </a:r>
            <a:r>
              <a:rPr lang="en-US" altLang="zh-CN" dirty="0"/>
              <a:t>C</a:t>
            </a:r>
            <a:r>
              <a:rPr lang="zh-CN" altLang="en-US" dirty="0"/>
              <a:t>程序，多次验证。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如果验证没有问题，就可以开始</a:t>
            </a:r>
            <a:r>
              <a:rPr lang="en-US" altLang="zh-CN" dirty="0"/>
              <a:t>FPGA</a:t>
            </a:r>
            <a:r>
              <a:rPr lang="zh-CN" altLang="en-US" dirty="0"/>
              <a:t>验证了。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27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FPGA</a:t>
            </a:r>
            <a:r>
              <a:rPr lang="zh-CN" altLang="en-US" b="1" dirty="0"/>
              <a:t>验证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1643050"/>
            <a:ext cx="7572428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FPGA</a:t>
            </a:r>
            <a:r>
              <a:rPr lang="zh-CN" altLang="en-US" dirty="0"/>
              <a:t>验证和</a:t>
            </a:r>
            <a:r>
              <a:rPr lang="en-US" altLang="zh-CN" dirty="0" err="1"/>
              <a:t>modelsim</a:t>
            </a:r>
            <a:r>
              <a:rPr lang="zh-CN" altLang="en-US" dirty="0"/>
              <a:t>验证方法基本相同，不同之处就是</a:t>
            </a:r>
            <a:r>
              <a:rPr lang="en-US" altLang="zh-CN" dirty="0" err="1"/>
              <a:t>rom</a:t>
            </a:r>
            <a:r>
              <a:rPr lang="zh-CN" altLang="en-US" dirty="0"/>
              <a:t>模块，我们在</a:t>
            </a:r>
            <a:r>
              <a:rPr lang="en-US" altLang="zh-CN" dirty="0" err="1"/>
              <a:t>modelsim</a:t>
            </a:r>
            <a:r>
              <a:rPr lang="zh-CN" altLang="en-US" dirty="0"/>
              <a:t>里面使用</a:t>
            </a:r>
            <a:r>
              <a:rPr lang="en-US" altLang="zh-CN" dirty="0" err="1"/>
              <a:t>verilog</a:t>
            </a:r>
            <a:r>
              <a:rPr lang="zh-CN" altLang="en-US" dirty="0"/>
              <a:t>建立的</a:t>
            </a:r>
            <a:r>
              <a:rPr lang="en-US" altLang="zh-CN" dirty="0" err="1"/>
              <a:t>rom</a:t>
            </a:r>
            <a:r>
              <a:rPr lang="zh-CN" altLang="en-US" dirty="0"/>
              <a:t>模块，在</a:t>
            </a:r>
            <a:r>
              <a:rPr lang="en-US" altLang="zh-CN" dirty="0"/>
              <a:t>FPGA</a:t>
            </a:r>
            <a:r>
              <a:rPr lang="zh-CN" altLang="en-US" dirty="0"/>
              <a:t>中，我们需要调用</a:t>
            </a:r>
            <a:r>
              <a:rPr lang="en-US" altLang="zh-CN" dirty="0"/>
              <a:t>FPGA</a:t>
            </a:r>
            <a:r>
              <a:rPr lang="zh-CN" altLang="en-US" dirty="0"/>
              <a:t>中的</a:t>
            </a:r>
            <a:r>
              <a:rPr lang="en-US" altLang="zh-CN" dirty="0" err="1"/>
              <a:t>rom</a:t>
            </a:r>
            <a:r>
              <a:rPr lang="en-US" altLang="zh-CN" dirty="0"/>
              <a:t> IP</a:t>
            </a:r>
            <a:r>
              <a:rPr lang="zh-CN" altLang="en-US" dirty="0"/>
              <a:t>核。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496"/>
            <a:ext cx="63881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直接箭头连接符 6"/>
          <p:cNvCxnSpPr/>
          <p:nvPr/>
        </p:nvCxnSpPr>
        <p:spPr bwMode="auto">
          <a:xfrm>
            <a:off x="3216266" y="4857760"/>
            <a:ext cx="1212858" cy="92869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429124" y="5857892"/>
            <a:ext cx="185738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调用的</a:t>
            </a:r>
            <a:r>
              <a:rPr lang="en-US" altLang="zh-CN" dirty="0" err="1"/>
              <a:t>rom</a:t>
            </a:r>
            <a:r>
              <a:rPr lang="en-US" altLang="zh-CN" dirty="0"/>
              <a:t> IP 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28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FPGA</a:t>
            </a:r>
            <a:r>
              <a:rPr lang="zh-CN" altLang="en-US" b="1" dirty="0"/>
              <a:t>验证</a:t>
            </a:r>
            <a:r>
              <a:rPr lang="en-US" altLang="zh-CN" b="1" dirty="0"/>
              <a:t>------</a:t>
            </a:r>
            <a:r>
              <a:rPr lang="zh-CN" altLang="en-US" b="1" dirty="0"/>
              <a:t>指令存储器 </a:t>
            </a:r>
            <a:r>
              <a:rPr lang="en-US" altLang="zh-CN" b="1" dirty="0" err="1"/>
              <a:t>rom</a:t>
            </a:r>
            <a:endParaRPr lang="zh-CN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164305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我们使用</a:t>
            </a:r>
            <a:r>
              <a:rPr lang="en-US" altLang="zh-CN" dirty="0" err="1"/>
              <a:t>Altera</a:t>
            </a:r>
            <a:r>
              <a:rPr lang="zh-CN" altLang="en-US" dirty="0"/>
              <a:t>公司的</a:t>
            </a:r>
            <a:r>
              <a:rPr lang="en-US" altLang="zh-CN" dirty="0"/>
              <a:t>Cyclone III </a:t>
            </a:r>
            <a:r>
              <a:rPr lang="zh-CN" altLang="en-US" dirty="0"/>
              <a:t>系列的</a:t>
            </a:r>
            <a:r>
              <a:rPr lang="en-US" altLang="zh-CN" dirty="0"/>
              <a:t>EP3C16Q240C8 FPGA</a:t>
            </a:r>
            <a:r>
              <a:rPr lang="zh-CN" altLang="en-US" dirty="0"/>
              <a:t>芯片。使用</a:t>
            </a:r>
            <a:r>
              <a:rPr lang="en-US" altLang="zh-CN" dirty="0" err="1"/>
              <a:t>QuaretusII</a:t>
            </a:r>
            <a:r>
              <a:rPr lang="en-US" altLang="zh-CN" dirty="0"/>
              <a:t>  8.0</a:t>
            </a:r>
            <a:r>
              <a:rPr lang="zh-CN" altLang="en-US" dirty="0"/>
              <a:t>软件。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285992"/>
            <a:ext cx="4848225" cy="3890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715008" y="2071678"/>
            <a:ext cx="292895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调用</a:t>
            </a:r>
            <a:r>
              <a:rPr lang="en-US" altLang="zh-CN" dirty="0"/>
              <a:t>FPGA</a:t>
            </a:r>
            <a:r>
              <a:rPr lang="zh-CN" altLang="en-US" dirty="0"/>
              <a:t>中的</a:t>
            </a:r>
            <a:r>
              <a:rPr lang="en-US" altLang="zh-CN" dirty="0"/>
              <a:t>IP</a:t>
            </a:r>
            <a:r>
              <a:rPr lang="zh-CN" altLang="en-US" dirty="0"/>
              <a:t>核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2569" y="2786058"/>
            <a:ext cx="335283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右箭头 9"/>
          <p:cNvSpPr/>
          <p:nvPr/>
        </p:nvSpPr>
        <p:spPr bwMode="auto">
          <a:xfrm>
            <a:off x="3857620" y="4643446"/>
            <a:ext cx="1571636" cy="21431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6072198" y="4000504"/>
            <a:ext cx="1928826" cy="35719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928662" y="5500702"/>
            <a:ext cx="1928826" cy="35719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500034" y="2357430"/>
            <a:ext cx="1928826" cy="35719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7786710" y="5429264"/>
            <a:ext cx="285752" cy="35719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29</a:t>
            </a:fld>
            <a:endParaRPr lang="en-US" altLang="zh-TW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5727955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矩形 3"/>
          <p:cNvSpPr/>
          <p:nvPr/>
        </p:nvSpPr>
        <p:spPr bwMode="auto">
          <a:xfrm>
            <a:off x="857224" y="4572008"/>
            <a:ext cx="1000132" cy="21431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643174" y="2786058"/>
            <a:ext cx="1928826" cy="35719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643174" y="3286124"/>
            <a:ext cx="1928826" cy="35719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FPGA</a:t>
            </a:r>
            <a:r>
              <a:rPr lang="zh-CN" altLang="en-US" b="1" dirty="0"/>
              <a:t>验证</a:t>
            </a:r>
            <a:r>
              <a:rPr lang="en-US" altLang="zh-CN" b="1" dirty="0"/>
              <a:t>------</a:t>
            </a:r>
            <a:r>
              <a:rPr lang="zh-CN" altLang="en-US" b="1" dirty="0"/>
              <a:t>指令存储器 </a:t>
            </a:r>
            <a:r>
              <a:rPr lang="en-US" altLang="zh-CN" b="1" dirty="0" err="1"/>
              <a:t>rom</a:t>
            </a:r>
            <a:endParaRPr lang="zh-CN" altLang="en-US" b="1" dirty="0"/>
          </a:p>
        </p:txBody>
      </p:sp>
      <p:sp>
        <p:nvSpPr>
          <p:cNvPr id="10" name="矩形 9"/>
          <p:cNvSpPr/>
          <p:nvPr/>
        </p:nvSpPr>
        <p:spPr bwMode="auto">
          <a:xfrm>
            <a:off x="5214942" y="5857892"/>
            <a:ext cx="1000132" cy="2857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11" name="直接箭头连接符 10"/>
          <p:cNvCxnSpPr/>
          <p:nvPr/>
        </p:nvCxnSpPr>
        <p:spPr bwMode="auto">
          <a:xfrm>
            <a:off x="4572000" y="3500438"/>
            <a:ext cx="2143140" cy="92869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786578" y="3786190"/>
            <a:ext cx="1928826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名字叫</a:t>
            </a:r>
            <a:r>
              <a:rPr lang="en-US" altLang="zh-CN" dirty="0" err="1"/>
              <a:t>my_rom</a:t>
            </a:r>
            <a:r>
              <a:rPr lang="en-US" altLang="zh-CN" dirty="0"/>
              <a:t>,</a:t>
            </a:r>
            <a:r>
              <a:rPr lang="zh-CN" altLang="en-US" dirty="0"/>
              <a:t>这里的名字可以随便取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软核和硬核的概念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714488"/>
            <a:ext cx="8643998" cy="452431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软核和硬核各有什么好处？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我们打个比方可能更能说明问题。还记得我们我们刚刚学习写字的“青葱岁月”吗？其中有一节专门的“写字课”，开始练字的时候是描红（上面有字的轮廓，照着描写就</a:t>
            </a:r>
            <a:r>
              <a:rPr lang="en-US" altLang="zh-CN" dirty="0"/>
              <a:t>OK</a:t>
            </a:r>
            <a:r>
              <a:rPr lang="zh-CN" altLang="en-US" dirty="0"/>
              <a:t>了），练到一定水平就要抛开字帖，拿着白纸写就可以了。而硬核就好比字帖，每个要写的字都是固定好的，必须照着去写；而软核就好比白纸，上面什么也没有的，要写什么字都可以。同样写一个“电”字，在写之前，硬核是有轮廓在那里的，这个字写的不能太大也不能太小，位置也相对固定，好的临摹就是要求要不偏不倚的把原有的字重现出来；</a:t>
            </a:r>
            <a:endParaRPr lang="en-US" altLang="zh-CN" dirty="0"/>
          </a:p>
          <a:p>
            <a:r>
              <a:rPr lang="en-US" altLang="zh-CN" dirty="0"/>
              <a:t>              </a:t>
            </a:r>
            <a:r>
              <a:rPr lang="zh-CN" altLang="en-US" dirty="0"/>
              <a:t>而软核上面什么都没有，软核靠自由发挥，可以写的方方正正，也可以歪歪扭扭；可以写的大一些，也可以写的小一点点，甚至原本一个字的位置，也可以用同样的多个“电”字来填充。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临摹出来的硬核写的肯定漂亮，并且稳定性好、性能佳，但是，“临摹”的功能是固定的，这块电路是“死”的，不能写别的字；自由发挥的软核虽然没那么端端正正，稳定性、可靠性都是差一些，但是可写的“字”都是不受局限，灵活性高很多，思想有奔放，你的软核就有多奔放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30</a:t>
            </a:fld>
            <a:endParaRPr lang="en-US" altLang="zh-TW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6505885" cy="46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FPGA</a:t>
            </a:r>
            <a:r>
              <a:rPr lang="zh-CN" altLang="en-US" b="1" dirty="0"/>
              <a:t>验证</a:t>
            </a:r>
            <a:r>
              <a:rPr lang="en-US" altLang="zh-CN" b="1" dirty="0"/>
              <a:t>------</a:t>
            </a:r>
            <a:r>
              <a:rPr lang="zh-CN" altLang="en-US" b="1" dirty="0"/>
              <a:t>指令存储器 </a:t>
            </a:r>
            <a:r>
              <a:rPr lang="en-US" altLang="zh-CN" b="1" dirty="0" err="1"/>
              <a:t>rom</a:t>
            </a:r>
            <a:endParaRPr lang="zh-CN" altLang="en-US" b="1" dirty="0"/>
          </a:p>
        </p:txBody>
      </p:sp>
      <p:sp>
        <p:nvSpPr>
          <p:cNvPr id="6" name="矩形 5"/>
          <p:cNvSpPr/>
          <p:nvPr/>
        </p:nvSpPr>
        <p:spPr bwMode="auto">
          <a:xfrm>
            <a:off x="5000628" y="3786190"/>
            <a:ext cx="1000132" cy="64294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5429256" y="6072206"/>
            <a:ext cx="500066" cy="2857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8" name="直接箭头连接符 7"/>
          <p:cNvCxnSpPr/>
          <p:nvPr/>
        </p:nvCxnSpPr>
        <p:spPr bwMode="auto">
          <a:xfrm>
            <a:off x="6000760" y="4000504"/>
            <a:ext cx="1212858" cy="92869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215206" y="4286256"/>
            <a:ext cx="1714512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指令的位宽为</a:t>
            </a:r>
            <a:r>
              <a:rPr lang="en-US" altLang="zh-CN" dirty="0"/>
              <a:t>12</a:t>
            </a:r>
            <a:r>
              <a:rPr lang="zh-CN" altLang="en-US" dirty="0"/>
              <a:t>，</a:t>
            </a:r>
            <a:r>
              <a:rPr lang="en-US" altLang="zh-CN" dirty="0"/>
              <a:t>1K</a:t>
            </a:r>
            <a:r>
              <a:rPr lang="zh-CN" altLang="en-US" dirty="0"/>
              <a:t>的地址空间。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31</a:t>
            </a:fld>
            <a:endParaRPr lang="en-US" altLang="zh-TW"/>
          </a:p>
        </p:txBody>
      </p:sp>
      <p:sp>
        <p:nvSpPr>
          <p:cNvPr id="3" name="灯片编号占位符 1"/>
          <p:cNvSpPr txBox="1">
            <a:spLocks/>
          </p:cNvSpPr>
          <p:nvPr/>
        </p:nvSpPr>
        <p:spPr bwMode="auto">
          <a:xfrm>
            <a:off x="8763000" y="66294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BCB4F9-AED2-4BFC-929C-B9F06778CB39}" type="slidenum">
              <a:rPr kumimoji="0" lang="en-US" altLang="zh-TW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zh-TW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FPGA</a:t>
            </a:r>
            <a:r>
              <a:rPr lang="zh-CN" altLang="en-US" b="1" dirty="0"/>
              <a:t>验证</a:t>
            </a:r>
            <a:r>
              <a:rPr lang="en-US" altLang="zh-CN" b="1" dirty="0"/>
              <a:t>------</a:t>
            </a:r>
            <a:r>
              <a:rPr lang="zh-CN" altLang="en-US" b="1" dirty="0"/>
              <a:t>指令存储器 </a:t>
            </a:r>
            <a:r>
              <a:rPr lang="en-US" altLang="zh-CN" b="1" dirty="0" err="1"/>
              <a:t>rom</a:t>
            </a:r>
            <a:endParaRPr lang="zh-CN" altLang="en-US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6000792" cy="485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矩形 9"/>
          <p:cNvSpPr/>
          <p:nvPr/>
        </p:nvSpPr>
        <p:spPr bwMode="auto">
          <a:xfrm>
            <a:off x="2571736" y="3429000"/>
            <a:ext cx="500066" cy="2857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5143504" y="6000768"/>
            <a:ext cx="500066" cy="2857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32</a:t>
            </a:fld>
            <a:endParaRPr lang="en-US" altLang="zh-TW"/>
          </a:p>
        </p:txBody>
      </p:sp>
      <p:sp>
        <p:nvSpPr>
          <p:cNvPr id="4" name="灯片编号占位符 1"/>
          <p:cNvSpPr txBox="1">
            <a:spLocks/>
          </p:cNvSpPr>
          <p:nvPr/>
        </p:nvSpPr>
        <p:spPr bwMode="auto">
          <a:xfrm>
            <a:off x="8763000" y="66294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BCB4F9-AED2-4BFC-929C-B9F06778CB39}" type="slidenum">
              <a:rPr kumimoji="0" lang="en-US" altLang="zh-TW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zh-TW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5" name="灯片编号占位符 1"/>
          <p:cNvSpPr txBox="1">
            <a:spLocks/>
          </p:cNvSpPr>
          <p:nvPr/>
        </p:nvSpPr>
        <p:spPr bwMode="auto">
          <a:xfrm>
            <a:off x="8763000" y="66294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BCB4F9-AED2-4BFC-929C-B9F06778CB39}" type="slidenum">
              <a:rPr kumimoji="0" lang="en-US" altLang="zh-TW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zh-TW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FPGA</a:t>
            </a:r>
            <a:r>
              <a:rPr lang="zh-CN" altLang="en-US" b="1" dirty="0"/>
              <a:t>验证</a:t>
            </a:r>
            <a:r>
              <a:rPr lang="en-US" altLang="zh-CN" b="1" dirty="0"/>
              <a:t>------</a:t>
            </a:r>
            <a:r>
              <a:rPr lang="zh-CN" altLang="en-US" b="1" dirty="0"/>
              <a:t>指令存储器 </a:t>
            </a:r>
            <a:r>
              <a:rPr lang="en-US" altLang="zh-CN" b="1" dirty="0" err="1"/>
              <a:t>rom</a:t>
            </a:r>
            <a:endParaRPr lang="zh-CN" altLang="en-US" b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6342011" cy="470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矩形 11"/>
          <p:cNvSpPr/>
          <p:nvPr/>
        </p:nvSpPr>
        <p:spPr bwMode="auto">
          <a:xfrm>
            <a:off x="2428860" y="3571876"/>
            <a:ext cx="500066" cy="2857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5572132" y="4000504"/>
            <a:ext cx="500066" cy="2857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5429256" y="5857892"/>
            <a:ext cx="500066" cy="2857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15" name="直接箭头连接符 14"/>
          <p:cNvCxnSpPr/>
          <p:nvPr/>
        </p:nvCxnSpPr>
        <p:spPr bwMode="auto">
          <a:xfrm flipV="1">
            <a:off x="6072198" y="3643314"/>
            <a:ext cx="714380" cy="50006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858016" y="3286124"/>
            <a:ext cx="1928826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找到我们的</a:t>
            </a:r>
            <a:r>
              <a:rPr lang="en-US" altLang="zh-CN" dirty="0"/>
              <a:t>hex</a:t>
            </a:r>
            <a:r>
              <a:rPr lang="zh-CN" altLang="en-US" dirty="0"/>
              <a:t>初始化文件，这个文件的产生方法，后面会专门讲解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33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FPGA</a:t>
            </a:r>
            <a:r>
              <a:rPr lang="zh-CN" altLang="en-US" b="1" dirty="0"/>
              <a:t>验证</a:t>
            </a:r>
            <a:r>
              <a:rPr lang="en-US" altLang="zh-CN" b="1" dirty="0"/>
              <a:t>------</a:t>
            </a:r>
            <a:r>
              <a:rPr lang="zh-CN" altLang="en-US" b="1" dirty="0"/>
              <a:t>指令存储器 </a:t>
            </a:r>
            <a:r>
              <a:rPr lang="en-US" altLang="zh-CN" b="1" dirty="0" err="1"/>
              <a:t>rom</a:t>
            </a:r>
            <a:endParaRPr lang="zh-CN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1714488"/>
            <a:ext cx="750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接下来一路</a:t>
            </a:r>
            <a:r>
              <a:rPr lang="en-US" altLang="zh-CN" dirty="0"/>
              <a:t>next</a:t>
            </a:r>
            <a:r>
              <a:rPr lang="zh-CN" altLang="en-US" dirty="0"/>
              <a:t>就</a:t>
            </a:r>
            <a:r>
              <a:rPr lang="en-US" altLang="zh-CN" dirty="0"/>
              <a:t>OK</a:t>
            </a:r>
            <a:r>
              <a:rPr lang="zh-CN" altLang="en-US" dirty="0"/>
              <a:t>了，</a:t>
            </a:r>
            <a:r>
              <a:rPr lang="en-US" altLang="zh-CN" dirty="0" err="1"/>
              <a:t>rom</a:t>
            </a:r>
            <a:r>
              <a:rPr lang="zh-CN" altLang="en-US" dirty="0"/>
              <a:t>模块建立完成。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85992"/>
            <a:ext cx="511492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 bwMode="auto">
          <a:xfrm>
            <a:off x="1000100" y="3000372"/>
            <a:ext cx="500066" cy="2857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2571736" y="3929066"/>
            <a:ext cx="500066" cy="2857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9" name="直接箭头连接符 8"/>
          <p:cNvCxnSpPr/>
          <p:nvPr/>
        </p:nvCxnSpPr>
        <p:spPr bwMode="auto">
          <a:xfrm>
            <a:off x="5000628" y="4071942"/>
            <a:ext cx="1212858" cy="92869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357950" y="4357694"/>
            <a:ext cx="2000264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为我们刚刚建立的</a:t>
            </a:r>
            <a:r>
              <a:rPr lang="en-US" altLang="zh-CN" dirty="0" err="1"/>
              <a:t>rom</a:t>
            </a:r>
            <a:r>
              <a:rPr lang="zh-CN" altLang="en-US" dirty="0"/>
              <a:t>模块建立</a:t>
            </a:r>
            <a:r>
              <a:rPr lang="en-US" altLang="zh-CN" dirty="0"/>
              <a:t>symbol,</a:t>
            </a:r>
            <a:r>
              <a:rPr lang="zh-CN" altLang="en-US" dirty="0"/>
              <a:t>以便后面的调用。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34</a:t>
            </a:fld>
            <a:endParaRPr lang="en-US" altLang="zh-TW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6100933" cy="286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矩形 3"/>
          <p:cNvSpPr/>
          <p:nvPr/>
        </p:nvSpPr>
        <p:spPr bwMode="auto">
          <a:xfrm>
            <a:off x="1214414" y="3143248"/>
            <a:ext cx="500066" cy="2857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6" name="直接箭头连接符 5"/>
          <p:cNvCxnSpPr/>
          <p:nvPr/>
        </p:nvCxnSpPr>
        <p:spPr bwMode="auto">
          <a:xfrm rot="5400000">
            <a:off x="642910" y="4071942"/>
            <a:ext cx="1428760" cy="1428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571472" y="4929198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在</a:t>
            </a:r>
            <a:r>
              <a:rPr lang="en-US" altLang="zh-CN" dirty="0"/>
              <a:t>.</a:t>
            </a:r>
            <a:r>
              <a:rPr lang="en-US" altLang="zh-CN" dirty="0" err="1"/>
              <a:t>bdf</a:t>
            </a:r>
            <a:r>
              <a:rPr lang="zh-CN" altLang="en-US" dirty="0"/>
              <a:t>文件的空白处双击左键，调出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214686"/>
            <a:ext cx="387350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右箭头 8"/>
          <p:cNvSpPr/>
          <p:nvPr/>
        </p:nvSpPr>
        <p:spPr bwMode="auto">
          <a:xfrm>
            <a:off x="2285984" y="5214950"/>
            <a:ext cx="2428892" cy="35719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6072198" y="4714884"/>
            <a:ext cx="500066" cy="285752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FPGA</a:t>
            </a:r>
            <a:r>
              <a:rPr lang="zh-CN" altLang="en-US" b="1" dirty="0"/>
              <a:t>验证</a:t>
            </a:r>
            <a:r>
              <a:rPr lang="en-US" altLang="zh-CN" b="1" dirty="0"/>
              <a:t>------</a:t>
            </a:r>
            <a:r>
              <a:rPr lang="zh-CN" altLang="en-US" b="1" dirty="0"/>
              <a:t>指令存储器 </a:t>
            </a:r>
            <a:r>
              <a:rPr lang="en-US" altLang="zh-CN" b="1" dirty="0" err="1"/>
              <a:t>rom</a:t>
            </a:r>
            <a:endParaRPr lang="zh-CN" alt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9" grpId="0" animBg="1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35</a:t>
            </a:fld>
            <a:endParaRPr lang="en-US" altLang="zh-TW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84772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28596" y="5143512"/>
            <a:ext cx="4643470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使用相同的方法建立</a:t>
            </a:r>
            <a:r>
              <a:rPr lang="en-US" altLang="zh-CN" dirty="0"/>
              <a:t>PIC16C56</a:t>
            </a:r>
            <a:r>
              <a:rPr lang="zh-CN" altLang="en-US" dirty="0"/>
              <a:t>模块的</a:t>
            </a:r>
            <a:r>
              <a:rPr lang="en-US" altLang="zh-CN" dirty="0"/>
              <a:t>symbol</a:t>
            </a:r>
            <a:r>
              <a:rPr lang="zh-CN" altLang="en-US" dirty="0"/>
              <a:t>图。用线连接整个工程就建立</a:t>
            </a:r>
            <a:r>
              <a:rPr lang="en-US" altLang="zh-CN" dirty="0"/>
              <a:t>OK</a:t>
            </a:r>
            <a:r>
              <a:rPr lang="zh-CN" altLang="en-US" dirty="0"/>
              <a:t>了。。编译下载就能看到设计的效果。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FPGA</a:t>
            </a:r>
            <a:r>
              <a:rPr lang="zh-CN" altLang="en-US" b="1" dirty="0"/>
              <a:t>验证</a:t>
            </a:r>
            <a:r>
              <a:rPr lang="en-US" altLang="zh-CN" b="1" dirty="0"/>
              <a:t>------</a:t>
            </a:r>
            <a:r>
              <a:rPr lang="zh-CN" altLang="en-US" b="1" dirty="0"/>
              <a:t>指令存储器 </a:t>
            </a:r>
            <a:r>
              <a:rPr lang="en-US" altLang="zh-CN" b="1" dirty="0" err="1"/>
              <a:t>rom</a:t>
            </a:r>
            <a:endParaRPr lang="zh-CN" alt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36</a:t>
            </a:fld>
            <a:endParaRPr lang="en-US" altLang="zh-TW"/>
          </a:p>
        </p:txBody>
      </p:sp>
      <p:pic>
        <p:nvPicPr>
          <p:cNvPr id="19458" name="Picture 2" descr="201012176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85992"/>
            <a:ext cx="5273675" cy="395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143636" y="2786058"/>
            <a:ext cx="2786082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动态显示九九乘法表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FPGA</a:t>
            </a:r>
            <a:r>
              <a:rPr lang="zh-CN" altLang="en-US" b="1" dirty="0"/>
              <a:t>验证</a:t>
            </a:r>
            <a:r>
              <a:rPr lang="en-US" altLang="zh-CN" b="1" dirty="0"/>
              <a:t>------</a:t>
            </a:r>
            <a:r>
              <a:rPr lang="zh-CN" altLang="en-US" b="1" dirty="0"/>
              <a:t>指令存储器 </a:t>
            </a:r>
            <a:r>
              <a:rPr lang="en-US" altLang="zh-CN" b="1" dirty="0" err="1"/>
              <a:t>rom</a:t>
            </a:r>
            <a:endParaRPr lang="zh-CN" alt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37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FPGA</a:t>
            </a:r>
            <a:r>
              <a:rPr lang="zh-CN" altLang="en-US" b="1" dirty="0"/>
              <a:t>验证</a:t>
            </a:r>
            <a:r>
              <a:rPr lang="en-US" altLang="zh-CN" b="1" dirty="0"/>
              <a:t>------</a:t>
            </a:r>
            <a:r>
              <a:rPr lang="en-US" altLang="zh-CN" b="1" dirty="0" err="1"/>
              <a:t>rom</a:t>
            </a:r>
            <a:r>
              <a:rPr lang="zh-CN" altLang="en-US" b="1" dirty="0"/>
              <a:t>初始化</a:t>
            </a:r>
            <a:r>
              <a:rPr lang="en-US" altLang="zh-CN" b="1" dirty="0"/>
              <a:t>hex</a:t>
            </a:r>
            <a:r>
              <a:rPr lang="zh-CN" altLang="en-US" b="1" dirty="0"/>
              <a:t>文件格式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714488"/>
            <a:ext cx="8215370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前面我们在调用</a:t>
            </a:r>
            <a:r>
              <a:rPr lang="en-US" altLang="zh-CN" dirty="0" err="1"/>
              <a:t>rom</a:t>
            </a:r>
            <a:r>
              <a:rPr lang="en-US" altLang="zh-CN" dirty="0"/>
              <a:t> IP </a:t>
            </a:r>
            <a:r>
              <a:rPr lang="zh-CN" altLang="en-US" dirty="0"/>
              <a:t>的时候，提示要找到</a:t>
            </a:r>
            <a:r>
              <a:rPr lang="en-US" altLang="zh-CN" dirty="0"/>
              <a:t>hex</a:t>
            </a:r>
            <a:r>
              <a:rPr lang="zh-CN" altLang="en-US" dirty="0"/>
              <a:t>初始化文件，我们当时没有讲。</a:t>
            </a:r>
            <a:endParaRPr lang="en-US" altLang="zh-CN" dirty="0"/>
          </a:p>
          <a:p>
            <a:r>
              <a:rPr lang="zh-CN" altLang="en-US" dirty="0"/>
              <a:t>其实，</a:t>
            </a:r>
            <a:r>
              <a:rPr lang="en-US" altLang="zh-CN" dirty="0"/>
              <a:t>FPGA </a:t>
            </a:r>
            <a:r>
              <a:rPr lang="zh-CN" altLang="en-US" dirty="0"/>
              <a:t>的</a:t>
            </a:r>
            <a:r>
              <a:rPr lang="en-US" altLang="zh-CN" dirty="0" err="1"/>
              <a:t>rom</a:t>
            </a:r>
            <a:r>
              <a:rPr lang="zh-CN" altLang="en-US" dirty="0"/>
              <a:t>初始化文件也叫</a:t>
            </a:r>
            <a:r>
              <a:rPr lang="en-US" altLang="zh-CN" dirty="0"/>
              <a:t>HEX</a:t>
            </a:r>
            <a:r>
              <a:rPr lang="zh-CN" altLang="en-US" dirty="0"/>
              <a:t>文件，我们</a:t>
            </a:r>
            <a:r>
              <a:rPr lang="en-US" altLang="zh-CN" dirty="0"/>
              <a:t>C</a:t>
            </a:r>
            <a:r>
              <a:rPr lang="zh-CN" altLang="en-US" dirty="0"/>
              <a:t>编译器生成的指令文件也叫</a:t>
            </a:r>
            <a:r>
              <a:rPr lang="en-US" altLang="zh-CN" dirty="0"/>
              <a:t>hex</a:t>
            </a:r>
            <a:r>
              <a:rPr lang="zh-CN" altLang="en-US" dirty="0"/>
              <a:t>文件，这两个文件基本相同，但是我们也需要稍微修改以后才能用在</a:t>
            </a:r>
            <a:r>
              <a:rPr lang="en-US" altLang="zh-CN" dirty="0"/>
              <a:t>FPGA</a:t>
            </a:r>
            <a:r>
              <a:rPr lang="zh-CN" altLang="en-US" dirty="0"/>
              <a:t>中。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3214686"/>
            <a:ext cx="8143932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这是</a:t>
            </a:r>
            <a:r>
              <a:rPr lang="en-US" altLang="zh-CN" dirty="0"/>
              <a:t>C</a:t>
            </a:r>
            <a:r>
              <a:rPr lang="zh-CN" altLang="en-US" dirty="0"/>
              <a:t>编译器生成的</a:t>
            </a:r>
            <a:r>
              <a:rPr lang="en-US" altLang="zh-CN" dirty="0"/>
              <a:t>hex</a:t>
            </a:r>
            <a:r>
              <a:rPr lang="zh-CN" altLang="en-US" dirty="0"/>
              <a:t>文件格式</a:t>
            </a:r>
            <a:endParaRPr lang="en-US" altLang="zh-CN" dirty="0"/>
          </a:p>
          <a:p>
            <a:r>
              <a:rPr lang="en-US" altLang="zh-CN" dirty="0"/>
              <a:t>:[AA][BBBB][CC][DD....DD][EE]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4071942"/>
            <a:ext cx="8143932" cy="230832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AA</a:t>
            </a:r>
            <a:r>
              <a:rPr lang="zh-CN" altLang="en-US" dirty="0"/>
              <a:t>表示该行中共有多少字节数据：</a:t>
            </a:r>
            <a:r>
              <a:rPr lang="en-US" altLang="zh-CN" dirty="0"/>
              <a:t>[SS.....SS]</a:t>
            </a:r>
            <a:r>
              <a:rPr lang="zh-CN" altLang="en-US" dirty="0"/>
              <a:t>，注意是字节数</a:t>
            </a:r>
            <a:endParaRPr lang="en-US" altLang="zh-CN" dirty="0"/>
          </a:p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BBBB</a:t>
            </a:r>
            <a:r>
              <a:rPr lang="zh-CN" altLang="en-US" dirty="0"/>
              <a:t>表示该记录中数据存放的</a:t>
            </a:r>
            <a:r>
              <a:rPr lang="zh-CN" altLang="en-US" dirty="0">
                <a:solidFill>
                  <a:srgbClr val="FF0000"/>
                </a:solidFill>
              </a:rPr>
              <a:t>首地址，每个字节站一个地址</a:t>
            </a:r>
            <a:endParaRPr lang="en-US" altLang="zh-CN" dirty="0">
              <a:solidFill>
                <a:srgbClr val="FF0000"/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CC</a:t>
            </a:r>
            <a:r>
              <a:rPr lang="zh-CN" altLang="en-US" dirty="0"/>
              <a:t>表示该记录的类型： </a:t>
            </a:r>
            <a:r>
              <a:rPr lang="en-US" altLang="zh-CN" dirty="0"/>
              <a:t>CC=00</a:t>
            </a:r>
            <a:r>
              <a:rPr lang="zh-CN" altLang="en-US" dirty="0"/>
              <a:t>，表明后面的是数据（</a:t>
            </a:r>
            <a:r>
              <a:rPr lang="en-US" altLang="zh-CN" dirty="0"/>
              <a:t>CC=0</a:t>
            </a:r>
            <a:r>
              <a:rPr lang="zh-CN" altLang="en-US" dirty="0"/>
              <a:t>，数据记录；</a:t>
            </a:r>
            <a:r>
              <a:rPr lang="en-US" altLang="zh-CN" dirty="0"/>
              <a:t>CC=1</a:t>
            </a:r>
            <a:r>
              <a:rPr lang="zh-CN" altLang="en-US" dirty="0"/>
              <a:t>，文件结束；</a:t>
            </a:r>
            <a:r>
              <a:rPr lang="en-US" altLang="zh-CN" dirty="0"/>
              <a:t>CC=2</a:t>
            </a:r>
            <a:r>
              <a:rPr lang="zh-CN" altLang="en-US" dirty="0"/>
              <a:t>，扩展段地址记录；</a:t>
            </a:r>
            <a:r>
              <a:rPr lang="en-US" altLang="zh-CN" dirty="0"/>
              <a:t>CC=4</a:t>
            </a:r>
            <a:r>
              <a:rPr lang="zh-CN" altLang="en-US" dirty="0"/>
              <a:t>，扩展线性地址记录）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DD</a:t>
            </a:r>
            <a:r>
              <a:rPr lang="zh-CN" altLang="en-US" dirty="0"/>
              <a:t>表示该记录中的数据，即对应指令编译后的机器代码，</a:t>
            </a:r>
            <a:r>
              <a:rPr lang="zh-CN" altLang="en-US" dirty="0">
                <a:solidFill>
                  <a:srgbClr val="FF0000"/>
                </a:solidFill>
              </a:rPr>
              <a:t>低</a:t>
            </a:r>
            <a:r>
              <a:rPr lang="en-US" altLang="zh-CN" dirty="0">
                <a:solidFill>
                  <a:srgbClr val="FF0000"/>
                </a:solidFill>
              </a:rPr>
              <a:t>8</a:t>
            </a:r>
            <a:r>
              <a:rPr lang="zh-CN" altLang="en-US" dirty="0">
                <a:solidFill>
                  <a:srgbClr val="FF0000"/>
                </a:solidFill>
              </a:rPr>
              <a:t>位在前，高</a:t>
            </a:r>
            <a:r>
              <a:rPr lang="en-US" altLang="zh-CN" dirty="0">
                <a:solidFill>
                  <a:srgbClr val="FF0000"/>
                </a:solidFill>
              </a:rPr>
              <a:t>8</a:t>
            </a:r>
            <a:r>
              <a:rPr lang="zh-CN" altLang="en-US" dirty="0">
                <a:solidFill>
                  <a:srgbClr val="FF0000"/>
                </a:solidFill>
              </a:rPr>
              <a:t>位在后</a:t>
            </a:r>
            <a:endParaRPr lang="en-US" altLang="zh-CN" dirty="0">
              <a:solidFill>
                <a:srgbClr val="FF0000"/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zh-CN" dirty="0"/>
              <a:t>EE</a:t>
            </a:r>
            <a:r>
              <a:rPr lang="zh-CN" altLang="en-US" dirty="0"/>
              <a:t>表示该记录的校验和，即把校验和跟前面的数字相加，最后结果的低</a:t>
            </a:r>
            <a:r>
              <a:rPr lang="en-US" altLang="zh-CN" dirty="0"/>
              <a:t>8</a:t>
            </a:r>
            <a:r>
              <a:rPr lang="zh-CN" altLang="en-US" dirty="0"/>
              <a:t>位为</a:t>
            </a:r>
            <a:r>
              <a:rPr lang="en-US" altLang="zh-CN" dirty="0"/>
              <a:t>0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38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/>
              <a:t>FPGA</a:t>
            </a:r>
            <a:r>
              <a:rPr lang="zh-CN" altLang="en-US" b="1" dirty="0"/>
              <a:t>验证</a:t>
            </a:r>
            <a:r>
              <a:rPr lang="en-US" altLang="zh-CN" b="1" dirty="0"/>
              <a:t>------</a:t>
            </a:r>
            <a:r>
              <a:rPr lang="en-US" altLang="zh-CN" b="1" dirty="0" err="1"/>
              <a:t>rom</a:t>
            </a:r>
            <a:r>
              <a:rPr lang="zh-CN" altLang="en-US" b="1" dirty="0"/>
              <a:t>初始化</a:t>
            </a:r>
            <a:r>
              <a:rPr lang="en-US" altLang="zh-CN" b="1" dirty="0"/>
              <a:t>hex</a:t>
            </a:r>
            <a:r>
              <a:rPr lang="zh-CN" altLang="en-US" b="1" dirty="0"/>
              <a:t>文件格式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1928802"/>
            <a:ext cx="7572428" cy="230832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这是</a:t>
            </a:r>
            <a:r>
              <a:rPr lang="en-US" altLang="zh-CN" dirty="0"/>
              <a:t>C</a:t>
            </a:r>
            <a:r>
              <a:rPr lang="zh-CN" altLang="en-US" dirty="0"/>
              <a:t>编译器生成的一行机器码指令</a:t>
            </a:r>
            <a:endParaRPr lang="en-US" altLang="zh-CN" dirty="0"/>
          </a:p>
          <a:p>
            <a:r>
              <a:rPr lang="en-US" altLang="zh-CN" dirty="0"/>
              <a:t>:08</a:t>
            </a:r>
            <a:r>
              <a:rPr lang="en-US" altLang="zh-CN" dirty="0">
                <a:solidFill>
                  <a:srgbClr val="FF0000"/>
                </a:solidFill>
              </a:rPr>
              <a:t>0070</a:t>
            </a:r>
            <a:r>
              <a:rPr lang="en-US" altLang="zh-CN" dirty="0"/>
              <a:t>00</a:t>
            </a:r>
            <a:r>
              <a:rPr lang="en-US" altLang="zh-CN" dirty="0">
                <a:solidFill>
                  <a:srgbClr val="00B050"/>
                </a:solidFill>
              </a:rPr>
              <a:t>4306</a:t>
            </a:r>
            <a:r>
              <a:rPr lang="en-US" altLang="zh-CN" dirty="0"/>
              <a:t>E80068020008E5</a:t>
            </a:r>
          </a:p>
          <a:p>
            <a:r>
              <a:rPr lang="zh-CN" altLang="en-US" dirty="0"/>
              <a:t>因为</a:t>
            </a:r>
            <a:r>
              <a:rPr lang="en-US" altLang="zh-CN" dirty="0"/>
              <a:t>C</a:t>
            </a:r>
            <a:r>
              <a:rPr lang="zh-CN" altLang="en-US" dirty="0"/>
              <a:t>编译生成</a:t>
            </a:r>
            <a:r>
              <a:rPr lang="en-US" altLang="zh-CN" dirty="0"/>
              <a:t>hex</a:t>
            </a:r>
            <a:r>
              <a:rPr lang="zh-CN" altLang="en-US" dirty="0"/>
              <a:t>文件的时候，以字节计数，而我们的指令是</a:t>
            </a:r>
            <a:r>
              <a:rPr lang="en-US" altLang="zh-CN" dirty="0"/>
              <a:t>12</a:t>
            </a:r>
            <a:r>
              <a:rPr lang="zh-CN" altLang="en-US" dirty="0"/>
              <a:t>位的，所以，一条指令对应两个字节，我们需要将上面机器码中的地址除二</a:t>
            </a:r>
            <a:endParaRPr lang="en-US" altLang="zh-CN" dirty="0"/>
          </a:p>
          <a:p>
            <a:r>
              <a:rPr lang="zh-CN" altLang="en-US" dirty="0"/>
              <a:t>同时，指令的高</a:t>
            </a:r>
            <a:r>
              <a:rPr lang="en-US" altLang="zh-CN" dirty="0"/>
              <a:t>8</a:t>
            </a:r>
            <a:r>
              <a:rPr lang="zh-CN" altLang="en-US" dirty="0"/>
              <a:t>位是在右边，我们需要修改将高八位和低八位调换位置。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所以转化后的格式为：</a:t>
            </a:r>
            <a:endParaRPr lang="en-US" altLang="zh-CN" dirty="0"/>
          </a:p>
          <a:p>
            <a:r>
              <a:rPr lang="en-US" altLang="zh-CN" dirty="0"/>
              <a:t>:08</a:t>
            </a:r>
            <a:r>
              <a:rPr lang="en-US" altLang="zh-CN" dirty="0">
                <a:solidFill>
                  <a:srgbClr val="FF0000"/>
                </a:solidFill>
              </a:rPr>
              <a:t>0038</a:t>
            </a:r>
            <a:r>
              <a:rPr lang="en-US" altLang="zh-CN" dirty="0"/>
              <a:t>00</a:t>
            </a:r>
            <a:r>
              <a:rPr lang="en-US" altLang="zh-CN" dirty="0">
                <a:solidFill>
                  <a:srgbClr val="00B050"/>
                </a:solidFill>
              </a:rPr>
              <a:t>0643</a:t>
            </a:r>
            <a:r>
              <a:rPr lang="en-US" altLang="zh-CN" dirty="0"/>
              <a:t>00E802680800E5</a:t>
            </a:r>
            <a:endParaRPr lang="zh-CN" altLang="en-US" dirty="0"/>
          </a:p>
        </p:txBody>
      </p:sp>
      <p:cxnSp>
        <p:nvCxnSpPr>
          <p:cNvPr id="7" name="直接箭头连接符 6"/>
          <p:cNvCxnSpPr/>
          <p:nvPr/>
        </p:nvCxnSpPr>
        <p:spPr bwMode="auto">
          <a:xfrm rot="5400000">
            <a:off x="500034" y="3143248"/>
            <a:ext cx="1285884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直接箭头连接符 7"/>
          <p:cNvCxnSpPr/>
          <p:nvPr/>
        </p:nvCxnSpPr>
        <p:spPr bwMode="auto">
          <a:xfrm rot="5400000">
            <a:off x="1215208" y="3142454"/>
            <a:ext cx="1285884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00034" y="4572008"/>
            <a:ext cx="3643338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同样，我们为了节约时间，使用自己编写的小软件转化。选择方法二转化成的就是我们在</a:t>
            </a:r>
            <a:r>
              <a:rPr lang="en-US" altLang="zh-CN" dirty="0"/>
              <a:t>FPGA</a:t>
            </a:r>
            <a:r>
              <a:rPr lang="zh-CN" altLang="en-US" dirty="0"/>
              <a:t>中需要的文件，转化完成后是</a:t>
            </a:r>
            <a:r>
              <a:rPr lang="en-US" altLang="zh-CN" dirty="0"/>
              <a:t>.txt</a:t>
            </a:r>
            <a:r>
              <a:rPr lang="zh-CN" altLang="en-US" dirty="0"/>
              <a:t>文件，我们 只需手动将格式改为</a:t>
            </a:r>
            <a:r>
              <a:rPr lang="en-US" altLang="zh-CN" dirty="0"/>
              <a:t>.hex</a:t>
            </a:r>
            <a:r>
              <a:rPr lang="zh-CN" altLang="en-US" dirty="0"/>
              <a:t>文件就ＯＫ了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286256"/>
            <a:ext cx="3000396" cy="2031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39</a:t>
            </a:fld>
            <a:endParaRPr lang="en-US" altLang="zh-TW"/>
          </a:p>
        </p:txBody>
      </p:sp>
      <p:pic>
        <p:nvPicPr>
          <p:cNvPr id="4" name="Picture 2" descr="201012176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736"/>
            <a:ext cx="5273675" cy="395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00760" y="3143248"/>
            <a:ext cx="2571768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到此为止，我们的验证正式完成，可以看到执行结果。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4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验证方案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7321550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00034" y="4214818"/>
            <a:ext cx="8215370" cy="230832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假设我们使用硬件描述语言写的</a:t>
            </a:r>
            <a:r>
              <a:rPr lang="en-US" altLang="zh-CN" dirty="0"/>
              <a:t>PIC16C56</a:t>
            </a:r>
            <a:r>
              <a:rPr lang="zh-CN" altLang="en-US" dirty="0"/>
              <a:t>单片机的软核如上图所示，主要由两部分组成：运算控制逻辑单元（</a:t>
            </a:r>
            <a:r>
              <a:rPr lang="en-US" altLang="zh-CN" dirty="0"/>
              <a:t>pic16c56</a:t>
            </a:r>
            <a:r>
              <a:rPr lang="zh-CN" altLang="en-US" dirty="0"/>
              <a:t>）和指令存储单元（</a:t>
            </a:r>
            <a:r>
              <a:rPr lang="en-US" altLang="zh-CN" dirty="0" err="1"/>
              <a:t>rom</a:t>
            </a:r>
            <a:r>
              <a:rPr lang="zh-CN" altLang="en-US" dirty="0"/>
              <a:t>）</a:t>
            </a:r>
            <a:r>
              <a:rPr lang="en-US" altLang="zh-CN" dirty="0"/>
              <a:t>.</a:t>
            </a:r>
          </a:p>
          <a:p>
            <a:endParaRPr lang="en-US" altLang="zh-CN" dirty="0"/>
          </a:p>
          <a:p>
            <a:pPr>
              <a:buFont typeface="Wingdings" pitchFamily="2" charset="2"/>
              <a:buChar char="Ø"/>
            </a:pPr>
            <a:r>
              <a:rPr lang="en-US" altLang="zh-CN" dirty="0" err="1"/>
              <a:t>rom</a:t>
            </a:r>
            <a:r>
              <a:rPr lang="zh-CN" altLang="en-US" dirty="0"/>
              <a:t>：我们知道，</a:t>
            </a:r>
            <a:r>
              <a:rPr lang="en-US" altLang="zh-CN" dirty="0"/>
              <a:t>CPU</a:t>
            </a:r>
            <a:r>
              <a:rPr lang="zh-CN" altLang="en-US" dirty="0"/>
              <a:t>执行的是指令，而这些指令需要先写进指令存储器中，当</a:t>
            </a:r>
            <a:r>
              <a:rPr lang="en-US" altLang="zh-CN" dirty="0"/>
              <a:t>CPU</a:t>
            </a:r>
            <a:r>
              <a:rPr lang="zh-CN" altLang="en-US" dirty="0"/>
              <a:t>需要执行的时候，它自己调用执行就</a:t>
            </a:r>
            <a:r>
              <a:rPr lang="en-US" altLang="zh-CN" dirty="0"/>
              <a:t>OK</a:t>
            </a:r>
            <a:r>
              <a:rPr lang="zh-CN" altLang="en-US" dirty="0"/>
              <a:t>了，这里我们使用</a:t>
            </a:r>
            <a:r>
              <a:rPr lang="en-US" altLang="zh-CN" dirty="0" err="1"/>
              <a:t>rom</a:t>
            </a:r>
            <a:r>
              <a:rPr lang="zh-CN" altLang="en-US" dirty="0"/>
              <a:t>模块存储</a:t>
            </a:r>
            <a:r>
              <a:rPr lang="en-US" altLang="zh-CN" dirty="0"/>
              <a:t>12</a:t>
            </a:r>
            <a:r>
              <a:rPr lang="zh-CN" altLang="en-US" dirty="0"/>
              <a:t>位宽的</a:t>
            </a:r>
            <a:r>
              <a:rPr lang="en-US" altLang="zh-CN" dirty="0"/>
              <a:t>PIC16C56</a:t>
            </a:r>
            <a:r>
              <a:rPr lang="zh-CN" altLang="en-US" dirty="0"/>
              <a:t>指令。</a:t>
            </a:r>
            <a:endParaRPr lang="en-US" altLang="zh-CN" dirty="0"/>
          </a:p>
          <a:p>
            <a:pPr>
              <a:buFont typeface="Wingdings" pitchFamily="2" charset="2"/>
              <a:buChar char="Ø"/>
            </a:pPr>
            <a:r>
              <a:rPr lang="zh-CN" altLang="en-US" dirty="0"/>
              <a:t>逻辑运算单元：获取</a:t>
            </a:r>
            <a:r>
              <a:rPr lang="en-US" altLang="zh-CN" dirty="0" err="1"/>
              <a:t>rom</a:t>
            </a:r>
            <a:r>
              <a:rPr lang="zh-CN" altLang="en-US" dirty="0"/>
              <a:t>里面的指令，根据指令提供的信息，执行相应的计算和控制。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40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35496" y="109081"/>
            <a:ext cx="6696744" cy="1015663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zh-CN" altLang="en-US" sz="36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3600" b="1" kern="0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36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章 </a:t>
            </a:r>
            <a:r>
              <a:rPr lang="en-US" altLang="zh-CN" sz="36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PIC16C5X</a:t>
            </a:r>
            <a:r>
              <a:rPr lang="zh-CN" altLang="en-US" sz="36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单片机软核验证</a:t>
            </a:r>
          </a:p>
          <a:p>
            <a:pPr algn="ctr">
              <a:lnSpc>
                <a:spcPct val="120000"/>
              </a:lnSpc>
            </a:pPr>
            <a:endParaRPr lang="zh-CN" altLang="en-US" sz="4000" b="1" kern="0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996952"/>
            <a:ext cx="8501122" cy="1003608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5400" dirty="0">
                <a:solidFill>
                  <a:schemeClr val="tx1"/>
                </a:solidFill>
              </a:rPr>
              <a:t>谢谢！</a:t>
            </a:r>
          </a:p>
        </p:txBody>
      </p:sp>
    </p:spTree>
    <p:extLst>
      <p:ext uri="{BB962C8B-B14F-4D97-AF65-F5344CB8AC3E}">
        <p14:creationId xmlns:p14="http://schemas.microsoft.com/office/powerpoint/2010/main" val="428885281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5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验证方案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7321550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7158" y="4000504"/>
            <a:ext cx="8501122" cy="258532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/>
            <a:r>
              <a:rPr lang="zh-CN" altLang="en-US" dirty="0"/>
              <a:t>方案</a:t>
            </a:r>
            <a:r>
              <a:rPr lang="en-US" altLang="zh-CN" dirty="0"/>
              <a:t>:</a:t>
            </a:r>
          </a:p>
          <a:p>
            <a:pPr marL="342900" indent="-342900"/>
            <a:endParaRPr lang="en-US" altLang="zh-CN" dirty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/>
              <a:t>在</a:t>
            </a:r>
            <a:r>
              <a:rPr lang="en-US" altLang="zh-CN" dirty="0" err="1"/>
              <a:t>modelsim</a:t>
            </a:r>
            <a:r>
              <a:rPr lang="zh-CN" altLang="en-US" dirty="0"/>
              <a:t>环境下，验证</a:t>
            </a:r>
            <a:r>
              <a:rPr lang="en-US" altLang="zh-CN" dirty="0"/>
              <a:t>RTL </a:t>
            </a:r>
            <a:r>
              <a:rPr lang="zh-CN" altLang="en-US" dirty="0"/>
              <a:t>功能的正确性。验证有两方面，本课程以</a:t>
            </a:r>
            <a:r>
              <a:rPr lang="en-US" altLang="zh-CN" dirty="0"/>
              <a:t>PIC16C56</a:t>
            </a:r>
            <a:r>
              <a:rPr lang="zh-CN" altLang="en-US" dirty="0"/>
              <a:t>单片机为例，所以，我们编写的</a:t>
            </a:r>
            <a:r>
              <a:rPr lang="en-US" altLang="zh-CN" dirty="0"/>
              <a:t>RTL</a:t>
            </a:r>
            <a:r>
              <a:rPr lang="zh-CN" altLang="en-US" dirty="0"/>
              <a:t>代码仿真结果和实际</a:t>
            </a:r>
            <a:r>
              <a:rPr lang="en-US" altLang="zh-CN" dirty="0"/>
              <a:t>PIC</a:t>
            </a:r>
            <a:r>
              <a:rPr lang="zh-CN" altLang="en-US" dirty="0"/>
              <a:t>厂家的仿真器仿真结果完全一致。这也是</a:t>
            </a:r>
            <a:r>
              <a:rPr lang="en-US" altLang="zh-CN" dirty="0"/>
              <a:t>FPGA</a:t>
            </a:r>
            <a:r>
              <a:rPr lang="zh-CN" altLang="en-US" dirty="0"/>
              <a:t>验证的前提。</a:t>
            </a:r>
            <a:endParaRPr lang="en-US" altLang="zh-CN" dirty="0"/>
          </a:p>
          <a:p>
            <a:pPr marL="342900" indent="-342900">
              <a:buFont typeface="+mj-ea"/>
              <a:buAutoNum type="circleNumDbPlain"/>
            </a:pPr>
            <a:endParaRPr lang="en-US" altLang="zh-CN" dirty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/>
              <a:t>在</a:t>
            </a:r>
            <a:r>
              <a:rPr lang="en-US" altLang="zh-CN" dirty="0"/>
              <a:t>FPGA</a:t>
            </a:r>
            <a:r>
              <a:rPr lang="zh-CN" altLang="en-US" dirty="0"/>
              <a:t>中进一步验证软核的功能完整性和代码的可综合性、时序等方面问题。保证</a:t>
            </a:r>
            <a:r>
              <a:rPr lang="en-US" altLang="zh-CN" dirty="0"/>
              <a:t>FPGA</a:t>
            </a:r>
            <a:r>
              <a:rPr lang="zh-CN" altLang="en-US" dirty="0"/>
              <a:t>最终的运行结果和实体单片机功能完全一致。</a:t>
            </a:r>
            <a:endParaRPr lang="en-US" altLang="zh-CN" dirty="0"/>
          </a:p>
          <a:p>
            <a:pPr marL="342900" indent="-342900">
              <a:buFont typeface="+mj-ea"/>
              <a:buAutoNum type="circleNumDbPlain"/>
            </a:pP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6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7321550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42910" y="4143380"/>
            <a:ext cx="7643866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我们知道</a:t>
            </a:r>
            <a:r>
              <a:rPr lang="en-US" altLang="zh-CN" dirty="0" err="1"/>
              <a:t>modelsim</a:t>
            </a:r>
            <a:r>
              <a:rPr lang="zh-CN" altLang="en-US" dirty="0"/>
              <a:t>仿真环境下，没有现成的</a:t>
            </a:r>
            <a:r>
              <a:rPr lang="en-US" altLang="zh-CN" dirty="0" err="1"/>
              <a:t>rom</a:t>
            </a:r>
            <a:r>
              <a:rPr lang="zh-CN" altLang="en-US" dirty="0"/>
              <a:t>单元，我们必须根据实际的</a:t>
            </a:r>
            <a:r>
              <a:rPr lang="en-US" altLang="zh-CN" dirty="0" err="1"/>
              <a:t>rom</a:t>
            </a:r>
            <a:r>
              <a:rPr lang="zh-CN" altLang="en-US" dirty="0"/>
              <a:t>单元的功能和时序，自己编写</a:t>
            </a:r>
            <a:r>
              <a:rPr lang="en-US" altLang="zh-CN" dirty="0" err="1"/>
              <a:t>rom</a:t>
            </a:r>
            <a:r>
              <a:rPr lang="zh-CN" altLang="en-US" dirty="0"/>
              <a:t>仿真模型。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7</a:t>
            </a:fld>
            <a:endParaRPr lang="en-US" altLang="zh-TW"/>
          </a:p>
        </p:txBody>
      </p:sp>
      <p:sp>
        <p:nvSpPr>
          <p:cNvPr id="3" name="灯片编号占位符 1"/>
          <p:cNvSpPr txBox="1">
            <a:spLocks/>
          </p:cNvSpPr>
          <p:nvPr/>
        </p:nvSpPr>
        <p:spPr bwMode="auto">
          <a:xfrm>
            <a:off x="8763000" y="66294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BCB4F9-AED2-4BFC-929C-B9F06778CB39}" type="slidenum">
              <a:rPr kumimoji="0" lang="en-US" altLang="zh-TW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zh-TW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</a:t>
            </a:r>
            <a:r>
              <a:rPr lang="en-US" altLang="zh-CN" b="1" dirty="0" err="1"/>
              <a:t>rom</a:t>
            </a:r>
            <a:r>
              <a:rPr lang="zh-CN" altLang="en-US" b="1" dirty="0"/>
              <a:t>建模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53" y="1643050"/>
            <a:ext cx="4808537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14282" y="4214818"/>
            <a:ext cx="4714908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上图为</a:t>
            </a:r>
            <a:r>
              <a:rPr lang="en-US" altLang="zh-CN" dirty="0" err="1"/>
              <a:t>Altera</a:t>
            </a:r>
            <a:r>
              <a:rPr lang="zh-CN" altLang="en-US" dirty="0"/>
              <a:t>公司的</a:t>
            </a:r>
            <a:r>
              <a:rPr lang="en-US" altLang="zh-CN" dirty="0" err="1"/>
              <a:t>QuartusII</a:t>
            </a:r>
            <a:r>
              <a:rPr lang="en-US" altLang="zh-CN" dirty="0"/>
              <a:t> </a:t>
            </a:r>
            <a:r>
              <a:rPr lang="zh-CN" altLang="en-US" dirty="0"/>
              <a:t>软件提供的他们公司自己的</a:t>
            </a:r>
            <a:r>
              <a:rPr lang="en-US" altLang="zh-CN" dirty="0" err="1"/>
              <a:t>rom</a:t>
            </a:r>
            <a:r>
              <a:rPr lang="zh-CN" altLang="en-US" dirty="0"/>
              <a:t>宏模块的时序图，因为我们后续的</a:t>
            </a:r>
            <a:r>
              <a:rPr lang="en-US" altLang="zh-CN" dirty="0"/>
              <a:t>FPGA</a:t>
            </a:r>
            <a:r>
              <a:rPr lang="zh-CN" altLang="en-US" dirty="0"/>
              <a:t>验证采用</a:t>
            </a:r>
            <a:r>
              <a:rPr lang="en-US" altLang="zh-CN" dirty="0" err="1"/>
              <a:t>Altera</a:t>
            </a:r>
            <a:r>
              <a:rPr lang="zh-CN" altLang="en-US" dirty="0"/>
              <a:t>公司的</a:t>
            </a:r>
            <a:r>
              <a:rPr lang="en-US" altLang="zh-CN" dirty="0"/>
              <a:t>FPGA</a:t>
            </a:r>
            <a:r>
              <a:rPr lang="zh-CN" altLang="en-US" dirty="0"/>
              <a:t>芯片，所以，这里</a:t>
            </a:r>
            <a:r>
              <a:rPr lang="en-US" altLang="zh-CN" dirty="0" err="1"/>
              <a:t>rom</a:t>
            </a:r>
            <a:r>
              <a:rPr lang="zh-CN" altLang="en-US" dirty="0"/>
              <a:t>建模时候，直接按照他们公司的</a:t>
            </a:r>
            <a:r>
              <a:rPr lang="en-US" altLang="zh-CN" dirty="0" err="1"/>
              <a:t>rom</a:t>
            </a:r>
            <a:r>
              <a:rPr lang="zh-CN" altLang="en-US" dirty="0"/>
              <a:t>工作时序建立</a:t>
            </a:r>
            <a:r>
              <a:rPr lang="en-US" altLang="zh-CN" dirty="0" err="1"/>
              <a:t>rom</a:t>
            </a:r>
            <a:r>
              <a:rPr lang="zh-CN" altLang="en-US" dirty="0"/>
              <a:t>模型。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714488"/>
            <a:ext cx="3786214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8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</a:t>
            </a:r>
            <a:r>
              <a:rPr lang="zh-CN" altLang="en-US" b="1" dirty="0"/>
              <a:t>指令存储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606" y="1571612"/>
            <a:ext cx="69596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矩形 7"/>
          <p:cNvSpPr/>
          <p:nvPr/>
        </p:nvSpPr>
        <p:spPr bwMode="auto">
          <a:xfrm>
            <a:off x="3256002" y="3000372"/>
            <a:ext cx="1000132" cy="500066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10" name="直接箭头连接符 9"/>
          <p:cNvCxnSpPr/>
          <p:nvPr/>
        </p:nvCxnSpPr>
        <p:spPr bwMode="auto">
          <a:xfrm rot="16200000" flipH="1">
            <a:off x="3571868" y="3857628"/>
            <a:ext cx="642942" cy="7143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85720" y="4286256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</a:t>
            </a:r>
            <a:r>
              <a:rPr lang="zh-CN" altLang="en-US" dirty="0"/>
              <a:t>在</a:t>
            </a:r>
            <a:r>
              <a:rPr lang="en-US" altLang="zh-CN" dirty="0" err="1"/>
              <a:t>modelsim</a:t>
            </a:r>
            <a:r>
              <a:rPr lang="zh-CN" altLang="en-US" dirty="0"/>
              <a:t>工程文件下，新建一个名为“***</a:t>
            </a:r>
            <a:r>
              <a:rPr lang="en-US" altLang="zh-CN" dirty="0"/>
              <a:t>.txt</a:t>
            </a:r>
            <a:r>
              <a:rPr lang="zh-CN" altLang="en-US" dirty="0"/>
              <a:t>”文件，文件名随便取。</a:t>
            </a:r>
            <a:endParaRPr lang="en-US" altLang="zh-CN" dirty="0"/>
          </a:p>
          <a:p>
            <a:r>
              <a:rPr lang="zh-CN" altLang="en-US" dirty="0"/>
              <a:t>里面内容如下：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8596" y="5072074"/>
            <a:ext cx="8215370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@0000   110000000011</a:t>
            </a:r>
          </a:p>
          <a:p>
            <a:r>
              <a:rPr lang="en-US" altLang="zh-CN" dirty="0"/>
              <a:t>@0001   000000101000</a:t>
            </a:r>
          </a:p>
          <a:p>
            <a:r>
              <a:rPr lang="en-US" altLang="zh-CN" dirty="0"/>
              <a:t>@0002   110000000101</a:t>
            </a:r>
          </a:p>
          <a:p>
            <a:r>
              <a:rPr lang="en-US" altLang="zh-CN" dirty="0"/>
              <a:t>@0003   000111001000 </a:t>
            </a:r>
          </a:p>
          <a:p>
            <a:r>
              <a:rPr lang="en-US" altLang="zh-CN" dirty="0"/>
              <a:t>@03ff   101000000000</a:t>
            </a:r>
            <a:endParaRPr lang="zh-CN" altLang="en-US" dirty="0"/>
          </a:p>
        </p:txBody>
      </p:sp>
      <p:cxnSp>
        <p:nvCxnSpPr>
          <p:cNvPr id="13" name="直接箭头连接符 12"/>
          <p:cNvCxnSpPr/>
          <p:nvPr/>
        </p:nvCxnSpPr>
        <p:spPr bwMode="auto">
          <a:xfrm rot="5400000" flipH="1" flipV="1">
            <a:off x="535753" y="4607727"/>
            <a:ext cx="1071570" cy="14287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0" y="3429000"/>
            <a:ext cx="2000264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十六进制表示地址</a:t>
            </a:r>
          </a:p>
        </p:txBody>
      </p:sp>
      <p:cxnSp>
        <p:nvCxnSpPr>
          <p:cNvPr id="17" name="直接箭头连接符 16"/>
          <p:cNvCxnSpPr/>
          <p:nvPr/>
        </p:nvCxnSpPr>
        <p:spPr bwMode="auto">
          <a:xfrm flipV="1">
            <a:off x="2428860" y="4786322"/>
            <a:ext cx="928694" cy="50006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3428992" y="4714884"/>
            <a:ext cx="257176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相应地址上存放的指令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12" grpId="0" animBg="1"/>
      <p:bldP spid="16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9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/>
              <a:t>PIC16C5X</a:t>
            </a:r>
            <a:r>
              <a:rPr lang="zh-CN" altLang="en-US" sz="4000" b="1" dirty="0"/>
              <a:t>单片机软核验证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" y="1142984"/>
            <a:ext cx="78581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b="1" dirty="0" err="1"/>
              <a:t>Modelsim</a:t>
            </a:r>
            <a:r>
              <a:rPr lang="zh-CN" altLang="en-US" b="1" dirty="0"/>
              <a:t>验证</a:t>
            </a:r>
            <a:r>
              <a:rPr lang="en-US" altLang="zh-CN" b="1" dirty="0"/>
              <a:t>----</a:t>
            </a:r>
            <a:r>
              <a:rPr lang="zh-CN" altLang="en-US" b="1" dirty="0"/>
              <a:t>指令存储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1571612"/>
            <a:ext cx="8215370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@0000   110000000011</a:t>
            </a:r>
          </a:p>
          <a:p>
            <a:r>
              <a:rPr lang="en-US" altLang="zh-CN" dirty="0"/>
              <a:t>@0001   000000101000</a:t>
            </a:r>
          </a:p>
          <a:p>
            <a:r>
              <a:rPr lang="en-US" altLang="zh-CN" dirty="0"/>
              <a:t>@0002   110000000101</a:t>
            </a:r>
          </a:p>
          <a:p>
            <a:r>
              <a:rPr lang="en-US" altLang="zh-CN" dirty="0"/>
              <a:t>@0003   000111001000 </a:t>
            </a:r>
          </a:p>
          <a:p>
            <a:r>
              <a:rPr lang="en-US" altLang="zh-CN" dirty="0"/>
              <a:t>@03ff   101000000000</a:t>
            </a:r>
            <a:endParaRPr lang="zh-CN" altLang="en-US" dirty="0"/>
          </a:p>
        </p:txBody>
      </p:sp>
      <p:sp>
        <p:nvSpPr>
          <p:cNvPr id="7" name="下箭头 6"/>
          <p:cNvSpPr/>
          <p:nvPr/>
        </p:nvSpPr>
        <p:spPr bwMode="auto">
          <a:xfrm>
            <a:off x="1000100" y="1730864"/>
            <a:ext cx="214314" cy="214314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57" y="3893347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</a:t>
            </a:r>
            <a:r>
              <a:rPr lang="en-US" altLang="zh-CN" dirty="0"/>
              <a:t>0</a:t>
            </a:r>
            <a:r>
              <a:rPr lang="zh-CN" altLang="en-US" dirty="0"/>
              <a:t>上存放的指令：</a:t>
            </a:r>
            <a:r>
              <a:rPr lang="en-US" altLang="zh-CN" dirty="0"/>
              <a:t>MOVLW   3     	; </a:t>
            </a:r>
            <a:r>
              <a:rPr lang="zh-CN" altLang="en-US" dirty="0"/>
              <a:t>将常数</a:t>
            </a:r>
            <a:r>
              <a:rPr lang="en-US" altLang="zh-CN" dirty="0"/>
              <a:t>3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  <a:endParaRPr lang="en-US" altLang="zh-CN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</p:bld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空白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苏小伟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UXD2002">
  <a:themeElements>
    <a:clrScheme name="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0A4F9A"/>
      </a:accent1>
      <a:accent2>
        <a:srgbClr val="0099CC"/>
      </a:accent2>
      <a:accent3>
        <a:srgbClr val="FFFFFF"/>
      </a:accent3>
      <a:accent4>
        <a:srgbClr val="000000"/>
      </a:accent4>
      <a:accent5>
        <a:srgbClr val="AAB2CA"/>
      </a:accent5>
      <a:accent6>
        <a:srgbClr val="008AB9"/>
      </a:accent6>
      <a:hlink>
        <a:srgbClr val="FF6600"/>
      </a:hlink>
      <a:folHlink>
        <a:srgbClr val="F1B621"/>
      </a:folHlink>
    </a:clrScheme>
    <a:fontScheme name="iWatt Standard Presentation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iWatt Standard Presentation (2)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6580</TotalTime>
  <Words>3262</Words>
  <Application>Microsoft Office PowerPoint</Application>
  <PresentationFormat>全屏显示(4:3)</PresentationFormat>
  <Paragraphs>291</Paragraphs>
  <Slides>40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40</vt:i4>
      </vt:variant>
    </vt:vector>
  </HeadingPairs>
  <TitlesOfParts>
    <vt:vector size="50" baseType="lpstr">
      <vt:lpstr>华文行楷</vt:lpstr>
      <vt:lpstr>楷体</vt:lpstr>
      <vt:lpstr>Arial</vt:lpstr>
      <vt:lpstr>Arial Black</vt:lpstr>
      <vt:lpstr>Calibri</vt:lpstr>
      <vt:lpstr>Wingdings</vt:lpstr>
      <vt:lpstr>自定义设计方案</vt:lpstr>
      <vt:lpstr>空白</vt:lpstr>
      <vt:lpstr>苏小伟</vt:lpstr>
      <vt:lpstr>UXD2002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sxw</dc:creator>
  <cp:lastModifiedBy>zhixiong</cp:lastModifiedBy>
  <cp:revision>1025</cp:revision>
  <dcterms:created xsi:type="dcterms:W3CDTF">2013-02-18T03:15:59Z</dcterms:created>
  <dcterms:modified xsi:type="dcterms:W3CDTF">2020-12-20T03:26:31Z</dcterms:modified>
</cp:coreProperties>
</file>