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86" r:id="rId2"/>
    <p:sldMasterId id="2147483673" r:id="rId3"/>
    <p:sldMasterId id="2147483710" r:id="rId4"/>
  </p:sldMasterIdLst>
  <p:notesMasterIdLst>
    <p:notesMasterId r:id="rId30"/>
  </p:notesMasterIdLst>
  <p:sldIdLst>
    <p:sldId id="283" r:id="rId5"/>
    <p:sldId id="256" r:id="rId6"/>
    <p:sldId id="257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8" r:id="rId20"/>
    <p:sldId id="279" r:id="rId21"/>
    <p:sldId id="280" r:id="rId22"/>
    <p:sldId id="272" r:id="rId23"/>
    <p:sldId id="275" r:id="rId24"/>
    <p:sldId id="281" r:id="rId25"/>
    <p:sldId id="276" r:id="rId26"/>
    <p:sldId id="277" r:id="rId27"/>
    <p:sldId id="284" r:id="rId28"/>
    <p:sldId id="282" r:id="rId2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932" autoAdjust="0"/>
  </p:normalViewPr>
  <p:slideViewPr>
    <p:cSldViewPr>
      <p:cViewPr varScale="1">
        <p:scale>
          <a:sx n="66" d="100"/>
          <a:sy n="66" d="100"/>
        </p:scale>
        <p:origin x="193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66811-710F-4D93-A9EC-29C08A6E8D4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314BD-F556-40A2-A100-13968A80BE7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PIC</a:t>
            </a:r>
            <a:r>
              <a:rPr lang="zh-CN" altLang="en-US" dirty="0"/>
              <a:t>单片机系列是美国微芯公司</a:t>
            </a:r>
            <a:r>
              <a:rPr lang="en-US" altLang="zh-CN" dirty="0"/>
              <a:t>(</a:t>
            </a:r>
            <a:r>
              <a:rPr lang="en-US" altLang="zh-CN" dirty="0" err="1"/>
              <a:t>MiCroShip</a:t>
            </a:r>
            <a:r>
              <a:rPr lang="en-US" altLang="zh-CN" dirty="0"/>
              <a:t>)</a:t>
            </a:r>
            <a:r>
              <a:rPr lang="zh-CN" altLang="en-US" dirty="0"/>
              <a:t>的产品，是当前市场份额增长最快的单片机之一。</a:t>
            </a:r>
            <a:r>
              <a:rPr lang="en-US" altLang="zh-CN" dirty="0"/>
              <a:t>CPU</a:t>
            </a:r>
            <a:r>
              <a:rPr lang="zh-CN" altLang="en-US" dirty="0"/>
              <a:t>采用</a:t>
            </a:r>
            <a:r>
              <a:rPr lang="en-US" altLang="zh-CN" dirty="0"/>
              <a:t>RISC</a:t>
            </a:r>
            <a:r>
              <a:rPr lang="zh-CN" altLang="en-US" dirty="0"/>
              <a:t>结构，分别有</a:t>
            </a:r>
            <a:r>
              <a:rPr lang="en-US" altLang="zh-CN" dirty="0"/>
              <a:t>33</a:t>
            </a:r>
            <a:r>
              <a:rPr lang="zh-CN" altLang="en-US" dirty="0"/>
              <a:t>、</a:t>
            </a:r>
            <a:r>
              <a:rPr lang="en-US" altLang="zh-CN" dirty="0"/>
              <a:t>35</a:t>
            </a:r>
            <a:r>
              <a:rPr lang="zh-CN" altLang="en-US" dirty="0"/>
              <a:t>、</a:t>
            </a:r>
            <a:r>
              <a:rPr lang="en-US" altLang="zh-CN" dirty="0"/>
              <a:t>58</a:t>
            </a:r>
            <a:r>
              <a:rPr lang="zh-CN" altLang="en-US" dirty="0"/>
              <a:t>条指令</a:t>
            </a:r>
            <a:r>
              <a:rPr lang="en-US" altLang="zh-CN" dirty="0"/>
              <a:t>(</a:t>
            </a:r>
            <a:r>
              <a:rPr lang="zh-CN" altLang="en-US" dirty="0"/>
              <a:t>视单片机的级别而定</a:t>
            </a:r>
            <a:r>
              <a:rPr lang="en-US" altLang="zh-CN" dirty="0"/>
              <a:t>)</a:t>
            </a:r>
            <a:r>
              <a:rPr lang="zh-CN" altLang="en-US" dirty="0"/>
              <a:t>，属精简指令集。而</a:t>
            </a:r>
            <a:r>
              <a:rPr lang="en-US" altLang="zh-CN" dirty="0"/>
              <a:t>51</a:t>
            </a:r>
            <a:r>
              <a:rPr lang="zh-CN" altLang="en-US" dirty="0"/>
              <a:t>系列有</a:t>
            </a:r>
            <a:r>
              <a:rPr lang="en-US" altLang="zh-CN" dirty="0"/>
              <a:t>111</a:t>
            </a:r>
            <a:r>
              <a:rPr lang="zh-CN" altLang="en-US" dirty="0"/>
              <a:t>条指令，</a:t>
            </a:r>
            <a:r>
              <a:rPr lang="en-US" altLang="zh-CN" dirty="0"/>
              <a:t>AVR</a:t>
            </a:r>
            <a:r>
              <a:rPr lang="zh-CN" altLang="en-US" dirty="0"/>
              <a:t>单片机有</a:t>
            </a:r>
            <a:r>
              <a:rPr lang="en-US" altLang="zh-CN" dirty="0"/>
              <a:t>118</a:t>
            </a:r>
            <a:r>
              <a:rPr lang="zh-CN" altLang="en-US" dirty="0"/>
              <a:t>条指令，都比前者复杂。采用</a:t>
            </a:r>
            <a:r>
              <a:rPr lang="en-US" altLang="zh-CN" dirty="0" err="1"/>
              <a:t>Haryard</a:t>
            </a:r>
            <a:r>
              <a:rPr lang="zh-CN" altLang="en-US" dirty="0"/>
              <a:t>双总线结构，运行速度快</a:t>
            </a:r>
            <a:r>
              <a:rPr lang="en-US" altLang="zh-CN" dirty="0"/>
              <a:t>(</a:t>
            </a:r>
            <a:r>
              <a:rPr lang="zh-CN" altLang="en-US" dirty="0"/>
              <a:t>指令周期约</a:t>
            </a:r>
            <a:r>
              <a:rPr lang="en-US" altLang="zh-CN" dirty="0"/>
              <a:t>160</a:t>
            </a:r>
            <a:r>
              <a:rPr lang="zh-CN" altLang="en-US" dirty="0"/>
              <a:t>～</a:t>
            </a:r>
            <a:r>
              <a:rPr lang="en-US" altLang="zh-CN" dirty="0"/>
              <a:t>200nS)</a:t>
            </a:r>
            <a:r>
              <a:rPr lang="zh-CN" altLang="en-US" dirty="0"/>
              <a:t>，它能使程序存储器的访问和数据存储器的访问并行处理，这种指令流水线结构，在一个周期内完成两部分工作，一是执行指令，二是从程序存储器取出下一条指令，这样总的看来每条指令只需一个周期</a:t>
            </a:r>
            <a:r>
              <a:rPr lang="en-US" altLang="zh-CN" dirty="0"/>
              <a:t>(</a:t>
            </a:r>
            <a:r>
              <a:rPr lang="zh-CN" altLang="en-US" dirty="0"/>
              <a:t>个别除外</a:t>
            </a:r>
            <a:r>
              <a:rPr lang="en-US" altLang="zh-CN" dirty="0"/>
              <a:t>)</a:t>
            </a:r>
            <a:r>
              <a:rPr lang="zh-CN" altLang="en-US" dirty="0"/>
              <a:t>，这也是高效率运行的原因之一。此外，它还具有低工作电压、低功耗、驱动能力强等特点。</a:t>
            </a:r>
            <a:endParaRPr lang="en-US" altLang="zh-CN" dirty="0"/>
          </a:p>
          <a:p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PIC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系列单片机共分三个级别，即基本级、中级、高级。其中又以中级的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PICl6F873(A)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PICl6F877(A)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用的最多，本文以这两种单片机为例进行说明。</a:t>
            </a:r>
            <a:endParaRPr lang="en-US" altLang="zh-CN" sz="1800" kern="18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这两种芯片除了引出脚不同外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PICl6F873(A)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为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28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脚的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PDIP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或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SOIC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封装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PICl6F877(A)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为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脚的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PDIP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或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44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脚的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PICC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／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QFP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封装</a:t>
            </a:r>
            <a:r>
              <a:rPr lang="en-US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zh-CN" sz="1800" kern="18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，其他的差别并不很大。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314BD-F556-40A2-A100-13968A80BE7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990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PIC16C5X</a:t>
            </a:r>
            <a:r>
              <a:rPr lang="zh-CN" altLang="en-US" dirty="0"/>
              <a:t>在一个芯片上集成了一个八位的算数逻辑单元</a:t>
            </a:r>
            <a:r>
              <a:rPr lang="en-US" altLang="zh-CN" dirty="0"/>
              <a:t>ALU</a:t>
            </a:r>
            <a:r>
              <a:rPr lang="zh-CN" altLang="en-US" dirty="0"/>
              <a:t>和工作寄存器（</a:t>
            </a:r>
            <a:r>
              <a:rPr lang="en-US" altLang="zh-CN" dirty="0"/>
              <a:t>W</a:t>
            </a:r>
            <a:r>
              <a:rPr lang="zh-CN" altLang="en-US" dirty="0"/>
              <a:t>）；</a:t>
            </a:r>
            <a:r>
              <a:rPr lang="en-US" altLang="zh-CN" dirty="0"/>
              <a:t>0.5K~2K</a:t>
            </a:r>
            <a:r>
              <a:rPr lang="zh-CN" altLang="en-US" dirty="0"/>
              <a:t>的</a:t>
            </a:r>
            <a:r>
              <a:rPr lang="en-US" altLang="zh-CN" dirty="0"/>
              <a:t>12</a:t>
            </a:r>
            <a:r>
              <a:rPr lang="zh-CN" altLang="en-US" dirty="0"/>
              <a:t>位程序存贮器</a:t>
            </a:r>
            <a:r>
              <a:rPr lang="en-US" altLang="zh-CN" dirty="0"/>
              <a:t>——ROM;32~80</a:t>
            </a:r>
            <a:r>
              <a:rPr lang="zh-CN" altLang="en-US" dirty="0"/>
              <a:t>个数据寄存器</a:t>
            </a:r>
            <a:r>
              <a:rPr lang="en-US" altLang="zh-CN" dirty="0"/>
              <a:t>——RAM</a:t>
            </a:r>
            <a:r>
              <a:rPr lang="zh-CN" altLang="en-US" dirty="0"/>
              <a:t>；</a:t>
            </a:r>
            <a:r>
              <a:rPr lang="en-US" altLang="zh-CN" dirty="0"/>
              <a:t>12~20</a:t>
            </a:r>
            <a:r>
              <a:rPr lang="zh-CN" altLang="en-US" dirty="0"/>
              <a:t>个</a:t>
            </a:r>
            <a:r>
              <a:rPr lang="en-US" altLang="zh-CN" dirty="0"/>
              <a:t>I/O</a:t>
            </a:r>
            <a:r>
              <a:rPr lang="zh-CN" altLang="en-US" dirty="0"/>
              <a:t>端口；</a:t>
            </a:r>
            <a:r>
              <a:rPr lang="en-US" altLang="zh-CN" dirty="0"/>
              <a:t>8</a:t>
            </a:r>
            <a:r>
              <a:rPr lang="zh-CN" altLang="en-US" dirty="0"/>
              <a:t>位计数器以及预分频器，时钟，复位，以及看门狗等。内部结构如图所示。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314BD-F556-40A2-A100-13968A80BE78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602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314BD-F556-40A2-A100-13968A80BE7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267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314BD-F556-40A2-A100-13968A80BE78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609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314BD-F556-40A2-A100-13968A80BE78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728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314BD-F556-40A2-A100-13968A80BE78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314BD-F556-40A2-A100-13968A80BE78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732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B050D-1E30-49F2-8E14-F2D0DC563305}" type="datetime4">
              <a:rPr lang="en-US" altLang="zh-CN" smtClean="0"/>
              <a:pPr/>
              <a:t>December 19, 2020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西安电子科技大学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B460-7FBD-43F8-B79A-44CAA24940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10FA34-9ED3-4A49-9B7B-2AC9068E67F8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4CB844-8DAD-49CB-88EE-690B417FB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77F644-C1D9-4633-8054-C732C7593BE0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2414E3-302F-4C9D-8385-AC53161198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12700" y="2057400"/>
            <a:ext cx="9156700" cy="2514600"/>
          </a:xfrm>
          <a:prstGeom prst="rect">
            <a:avLst/>
          </a:prstGeom>
          <a:gradFill rotWithShape="1">
            <a:gsLst>
              <a:gs pos="0">
                <a:srgbClr val="006600"/>
              </a:gs>
              <a:gs pos="100000">
                <a:srgbClr val="D1FFD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>
              <a:effectLst>
                <a:outerShdw blurRad="38100" dist="38100" dir="2700000" algn="tl">
                  <a:srgbClr val="FFFFFF"/>
                </a:outerShdw>
              </a:effectLst>
              <a:ea typeface="PMingLiU" pitchFamily="18" charset="-120"/>
            </a:endParaRPr>
          </a:p>
        </p:txBody>
      </p:sp>
      <p:pic>
        <p:nvPicPr>
          <p:cNvPr id="5" name="Picture 6" descr="iWatt-Logo-v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295400"/>
            <a:ext cx="198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2590800" y="2862263"/>
            <a:ext cx="6248400" cy="603250"/>
          </a:xfrm>
          <a:effectLst>
            <a:outerShdw dist="17961" dir="2700000" algn="ctr" rotWithShape="0">
              <a:schemeClr val="tx1"/>
            </a:outerShdw>
          </a:effectLst>
        </p:spPr>
        <p:txBody>
          <a:bodyPr anchor="ctr"/>
          <a:lstStyle>
            <a:lvl1pPr>
              <a:lnSpc>
                <a:spcPct val="110000"/>
              </a:lnSpc>
              <a:defRPr b="0">
                <a:solidFill>
                  <a:srgbClr val="FFFFFF"/>
                </a:solidFill>
                <a:latin typeface="Arial Black" pitchFamily="34" charset="0"/>
              </a:defRPr>
            </a:lvl1pPr>
          </a:lstStyle>
          <a:p>
            <a:r>
              <a:rPr lang="en-US" altLang="zh-TW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5410200"/>
            <a:ext cx="6248400" cy="366713"/>
          </a:xfrm>
        </p:spPr>
        <p:txBody>
          <a:bodyPr>
            <a:spAutoFit/>
          </a:bodyPr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1800"/>
            </a:lvl1pPr>
          </a:lstStyle>
          <a:p>
            <a:r>
              <a:rPr lang="en-US" altLang="zh-TW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613525"/>
            <a:ext cx="457200" cy="244475"/>
          </a:xfrm>
        </p:spPr>
        <p:txBody>
          <a:bodyPr anchor="b">
            <a:spAutoFit/>
          </a:bodyPr>
          <a:lstStyle>
            <a:lvl1pPr>
              <a:defRPr sz="1000" b="0">
                <a:solidFill>
                  <a:schemeClr val="accent1"/>
                </a:solidFill>
              </a:defRPr>
            </a:lvl1pPr>
          </a:lstStyle>
          <a:p>
            <a:fld id="{7B4DA3DF-5973-4A52-91DD-3B6A792D24F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651602-ED82-404A-87E4-C0C4ACC7270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557CF-C906-45D4-B2CA-E307A1B95E9D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152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33900" y="1524000"/>
            <a:ext cx="41529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E77F3C-BF27-48D7-81CA-78D77DC2B9E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3E1401-548A-4DA4-A9CC-52A58266150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0B5A85-CD66-492E-806D-AF5BAFACF323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BCB4F9-AED2-4BFC-929C-B9F06778CB3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ACB42-30F4-4A14-ADDD-06841BCC983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164AE-249D-4C07-9D7B-F4B699F650B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EE55E3-EEF0-4BC0-AA52-E3F448365F9D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72250" y="457200"/>
            <a:ext cx="2114550" cy="579120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191250" cy="5791200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CFC4CC-645C-437E-B202-C9939A50C274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標題，物件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9238" y="457200"/>
            <a:ext cx="7675562" cy="4889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152900" cy="47244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33900" y="1524000"/>
            <a:ext cx="4152900" cy="47244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003358-5F4E-4CAB-8AC2-9148AAF2B351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標題及圖表或組織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9238" y="457200"/>
            <a:ext cx="7675562" cy="4889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SmartArt 版面配置區 2"/>
          <p:cNvSpPr>
            <a:spLocks noGrp="1"/>
          </p:cNvSpPr>
          <p:nvPr>
            <p:ph type="dgm" idx="1"/>
          </p:nvPr>
        </p:nvSpPr>
        <p:spPr>
          <a:xfrm>
            <a:off x="228600" y="1524000"/>
            <a:ext cx="8458200" cy="4724400"/>
          </a:xfrm>
        </p:spPr>
        <p:txBody>
          <a:bodyPr/>
          <a:lstStyle/>
          <a:p>
            <a:pPr lvl="0"/>
            <a:endParaRPr lang="zh-TW" altLang="en-US" noProof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DD7363-84C7-44FF-BF2E-EB5E0EA4083A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9390C4E-F69F-4094-AB07-88DA12868917}" type="datetimeFigureOut">
              <a:rPr lang="zh-CN" altLang="en-US" smtClean="0"/>
              <a:pPr/>
              <a:t>2020/12/19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F25B72-78AE-42A1-B5DD-12196CDB20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BB050D-1E30-49F2-8E14-F2D0DC563305}" type="datetime4">
              <a:rPr lang="en-US" altLang="zh-CN" smtClean="0"/>
              <a:pPr/>
              <a:t>December 19, 2020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dirty="0"/>
              <a:t>西安电子科技大学</a:t>
            </a: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86B460-7FBD-43F8-B79A-44CAA24940D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683568" y="3573016"/>
            <a:ext cx="777686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BB050D-1E30-49F2-8E14-F2D0DC563305}" type="datetime4">
              <a:rPr lang="en-US" altLang="zh-CN" smtClean="0"/>
              <a:pPr/>
              <a:t>December 19, 2020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dirty="0"/>
              <a:t>西安电子科技大学</a:t>
            </a: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C86B460-7FBD-43F8-B79A-44CAA24940D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683568" y="3573016"/>
            <a:ext cx="777686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629400"/>
            <a:ext cx="9144000" cy="228600"/>
            <a:chOff x="0" y="4176"/>
            <a:chExt cx="5760" cy="144"/>
          </a:xfrm>
        </p:grpSpPr>
        <p:sp>
          <p:nvSpPr>
            <p:cNvPr id="10243" name="Rectangle 3"/>
            <p:cNvSpPr>
              <a:spLocks noChangeArrowheads="1"/>
            </p:cNvSpPr>
            <p:nvPr userDrawn="1"/>
          </p:nvSpPr>
          <p:spPr bwMode="auto">
            <a:xfrm>
              <a:off x="4224" y="4176"/>
              <a:ext cx="1536" cy="144"/>
            </a:xfrm>
            <a:prstGeom prst="rect">
              <a:avLst/>
            </a:prstGeom>
            <a:gradFill rotWithShape="0">
              <a:gsLst>
                <a:gs pos="0">
                  <a:srgbClr val="186030"/>
                </a:gs>
                <a:gs pos="100000">
                  <a:srgbClr val="D1FFD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  <p:sp>
          <p:nvSpPr>
            <p:cNvPr id="10244" name="Rectangle 4"/>
            <p:cNvSpPr>
              <a:spLocks noChangeArrowheads="1"/>
            </p:cNvSpPr>
            <p:nvPr userDrawn="1"/>
          </p:nvSpPr>
          <p:spPr bwMode="auto">
            <a:xfrm>
              <a:off x="0" y="4176"/>
              <a:ext cx="4224" cy="144"/>
            </a:xfrm>
            <a:prstGeom prst="rect">
              <a:avLst/>
            </a:prstGeom>
            <a:solidFill>
              <a:srgbClr val="18603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</p:grpSp>
      <p:pic>
        <p:nvPicPr>
          <p:cNvPr id="2051" name="Picture 5" descr="shadow"/>
          <p:cNvPicPr>
            <a:picLocks noChangeAspect="1" noChangeArrowheads="1"/>
          </p:cNvPicPr>
          <p:nvPr/>
        </p:nvPicPr>
        <p:blipFill>
          <a:blip r:embed="rId15"/>
          <a:srcRect b="26718"/>
          <a:stretch>
            <a:fillRect/>
          </a:stretch>
        </p:blipFill>
        <p:spPr bwMode="auto">
          <a:xfrm>
            <a:off x="0" y="1066800"/>
            <a:ext cx="8001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49238" y="457200"/>
            <a:ext cx="76755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205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524000"/>
            <a:ext cx="845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958850"/>
            <a:ext cx="7924800" cy="107950"/>
            <a:chOff x="0" y="604"/>
            <a:chExt cx="4992" cy="68"/>
          </a:xfrm>
        </p:grpSpPr>
        <p:sp>
          <p:nvSpPr>
            <p:cNvPr id="10249" name="Rectangle 9"/>
            <p:cNvSpPr>
              <a:spLocks noChangeArrowheads="1"/>
            </p:cNvSpPr>
            <p:nvPr userDrawn="1"/>
          </p:nvSpPr>
          <p:spPr bwMode="auto">
            <a:xfrm>
              <a:off x="4416" y="604"/>
              <a:ext cx="576" cy="68"/>
            </a:xfrm>
            <a:prstGeom prst="rect">
              <a:avLst/>
            </a:prstGeom>
            <a:gradFill rotWithShape="0">
              <a:gsLst>
                <a:gs pos="0">
                  <a:srgbClr val="186030"/>
                </a:gs>
                <a:gs pos="100000">
                  <a:srgbClr val="D1FFD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  <p:sp>
          <p:nvSpPr>
            <p:cNvPr id="10250" name="Rectangle 10"/>
            <p:cNvSpPr>
              <a:spLocks noChangeArrowheads="1"/>
            </p:cNvSpPr>
            <p:nvPr userDrawn="1"/>
          </p:nvSpPr>
          <p:spPr bwMode="auto">
            <a:xfrm>
              <a:off x="0" y="604"/>
              <a:ext cx="4416" cy="68"/>
            </a:xfrm>
            <a:prstGeom prst="rect">
              <a:avLst/>
            </a:prstGeom>
            <a:solidFill>
              <a:srgbClr val="18603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1066800"/>
            <a:ext cx="7924800" cy="42863"/>
            <a:chOff x="0" y="672"/>
            <a:chExt cx="4992" cy="27"/>
          </a:xfrm>
        </p:grpSpPr>
        <p:sp>
          <p:nvSpPr>
            <p:cNvPr id="10252" name="Rectangle 12"/>
            <p:cNvSpPr>
              <a:spLocks noChangeArrowheads="1"/>
            </p:cNvSpPr>
            <p:nvPr userDrawn="1"/>
          </p:nvSpPr>
          <p:spPr bwMode="auto">
            <a:xfrm>
              <a:off x="0" y="672"/>
              <a:ext cx="4416" cy="27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  <p:sp>
          <p:nvSpPr>
            <p:cNvPr id="10253" name="Rectangle 13"/>
            <p:cNvSpPr>
              <a:spLocks noChangeArrowheads="1"/>
            </p:cNvSpPr>
            <p:nvPr userDrawn="1"/>
          </p:nvSpPr>
          <p:spPr bwMode="auto">
            <a:xfrm>
              <a:off x="4416" y="672"/>
              <a:ext cx="576" cy="27"/>
            </a:xfrm>
            <a:prstGeom prst="rect">
              <a:avLst/>
            </a:prstGeom>
            <a:gradFill rotWithShape="0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TW" altLang="en-US">
                <a:effectLst>
                  <a:outerShdw blurRad="38100" dist="38100" dir="2700000" algn="tl">
                    <a:srgbClr val="FFFFFF"/>
                  </a:outerShdw>
                </a:effectLst>
                <a:ea typeface="PMingLiU" pitchFamily="18" charset="-120"/>
              </a:endParaRPr>
            </a:p>
          </p:txBody>
        </p:sp>
      </p:grpSp>
      <p:sp>
        <p:nvSpPr>
          <p:cNvPr id="102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 b="1">
                <a:solidFill>
                  <a:schemeClr val="bg1"/>
                </a:solidFill>
                <a:effectLst/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762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 b="1">
                <a:solidFill>
                  <a:schemeClr val="bg1"/>
                </a:solidFill>
                <a:effectLst/>
                <a:ea typeface="PMingLiU" pitchFamily="18" charset="-120"/>
              </a:defRPr>
            </a:lvl1pPr>
          </a:lstStyle>
          <a:p>
            <a:endParaRPr lang="en-US" altLang="zh-TW"/>
          </a:p>
        </p:txBody>
      </p:sp>
      <p:sp>
        <p:nvSpPr>
          <p:cNvPr id="1025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3000" y="6629400"/>
            <a:ext cx="3810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 b="1">
                <a:effectLst/>
                <a:ea typeface="PMingLiU" pitchFamily="18" charset="-120"/>
              </a:defRPr>
            </a:lvl1pPr>
          </a:lstStyle>
          <a:p>
            <a:fld id="{725A9F7C-01AC-481C-AD09-29BB19577D08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ransition>
    <p:wipe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25000"/>
        </a:spcAft>
        <a:buClr>
          <a:srgbClr val="186030"/>
        </a:buClr>
        <a:buSzPct val="12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5000"/>
        </a:spcBef>
        <a:spcAft>
          <a:spcPct val="0"/>
        </a:spcAft>
        <a:buClr>
          <a:srgbClr val="FDB827"/>
        </a:buClr>
        <a:buFont typeface="Arial" pitchFamily="34" charset="0"/>
        <a:buChar char="-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5000"/>
        </a:spcBef>
        <a:spcAft>
          <a:spcPct val="0"/>
        </a:spcAft>
        <a:buClr>
          <a:srgbClr val="FDB827"/>
        </a:buClr>
        <a:buFont typeface="Arial" pitchFamily="34" charset="0"/>
        <a:buChar char="-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5000"/>
        </a:spcBef>
        <a:spcAft>
          <a:spcPct val="0"/>
        </a:spcAft>
        <a:buClr>
          <a:srgbClr val="18603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</a:t>
            </a:fld>
            <a:endParaRPr lang="en-US" altLang="zh-TW"/>
          </a:p>
        </p:txBody>
      </p:sp>
      <p:sp>
        <p:nvSpPr>
          <p:cNvPr id="4" name="TextBox 3"/>
          <p:cNvSpPr txBox="1"/>
          <p:nvPr/>
        </p:nvSpPr>
        <p:spPr>
          <a:xfrm>
            <a:off x="395536" y="2996952"/>
            <a:ext cx="8501122" cy="957121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54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54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54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章  </a:t>
            </a:r>
            <a:r>
              <a:rPr lang="en-US" altLang="zh-CN" sz="54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CPU</a:t>
            </a:r>
            <a:r>
              <a:rPr lang="zh-CN" altLang="en-US" sz="5400" b="1" kern="0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结构</a:t>
            </a:r>
          </a:p>
        </p:txBody>
      </p:sp>
    </p:spTree>
    <p:extLst>
      <p:ext uri="{BB962C8B-B14F-4D97-AF65-F5344CB8AC3E}">
        <p14:creationId xmlns:p14="http://schemas.microsoft.com/office/powerpoint/2010/main" val="315199695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10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42481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786" y="2928934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EU</a:t>
            </a:r>
            <a:r>
              <a:rPr lang="zh-CN" altLang="en-US" dirty="0"/>
              <a:t>和</a:t>
            </a:r>
            <a:r>
              <a:rPr lang="en-US" altLang="zh-CN" dirty="0"/>
              <a:t>BIU</a:t>
            </a:r>
            <a:r>
              <a:rPr lang="zh-CN" altLang="en-US" dirty="0"/>
              <a:t>单元的并行执行过程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00562" y="1357298"/>
            <a:ext cx="4500594" cy="1754326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BIU</a:t>
            </a:r>
            <a:r>
              <a:rPr lang="zh-CN" altLang="en-US" dirty="0">
                <a:solidFill>
                  <a:schemeClr val="tx1"/>
                </a:solidFill>
              </a:rPr>
              <a:t>主要完成取指令、存取数据的操作，其中</a:t>
            </a:r>
            <a:r>
              <a:rPr lang="en-US" altLang="zh-CN" dirty="0">
                <a:solidFill>
                  <a:schemeClr val="tx1"/>
                </a:solidFill>
              </a:rPr>
              <a:t>ALU</a:t>
            </a:r>
            <a:r>
              <a:rPr lang="zh-CN" altLang="en-US" dirty="0">
                <a:solidFill>
                  <a:schemeClr val="tx1"/>
                </a:solidFill>
              </a:rPr>
              <a:t>用于计算指令或者数据的地址直接从指令队列寄存器中获取指令，，读取的指令代码存入指令队列寄存器，读取的数据通过</a:t>
            </a:r>
            <a:r>
              <a:rPr lang="en-US" altLang="zh-CN" dirty="0">
                <a:solidFill>
                  <a:schemeClr val="tx1"/>
                </a:solidFill>
              </a:rPr>
              <a:t>ALU</a:t>
            </a:r>
            <a:r>
              <a:rPr lang="zh-CN" altLang="en-US" dirty="0">
                <a:solidFill>
                  <a:schemeClr val="tx1"/>
                </a:solidFill>
              </a:rPr>
              <a:t>总线直接送给</a:t>
            </a:r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。</a:t>
            </a:r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通过寄存、译码产生控制信号，完成指令规定的操作。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34" y="4357694"/>
            <a:ext cx="7858180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EU</a:t>
            </a:r>
            <a:r>
              <a:rPr lang="zh-CN" altLang="en-US" dirty="0"/>
              <a:t>和</a:t>
            </a:r>
            <a:r>
              <a:rPr lang="en-US" altLang="zh-CN" dirty="0"/>
              <a:t>BIU</a:t>
            </a:r>
            <a:r>
              <a:rPr lang="zh-CN" altLang="en-US" dirty="0"/>
              <a:t>可以独立、并行执行，但相互之间会有协作。当指令队列中还没有指令时，</a:t>
            </a:r>
            <a:r>
              <a:rPr lang="en-US" altLang="zh-CN" dirty="0"/>
              <a:t>EU</a:t>
            </a:r>
            <a:r>
              <a:rPr lang="zh-CN" altLang="en-US" dirty="0"/>
              <a:t>处于等待状态，当</a:t>
            </a:r>
            <a:r>
              <a:rPr lang="en-US" altLang="zh-CN" dirty="0"/>
              <a:t>EU</a:t>
            </a:r>
            <a:r>
              <a:rPr lang="zh-CN" altLang="en-US" dirty="0"/>
              <a:t>执行指令需要访问存储器或</a:t>
            </a:r>
            <a:r>
              <a:rPr lang="en-US" altLang="zh-CN" dirty="0"/>
              <a:t>IO</a:t>
            </a:r>
            <a:r>
              <a:rPr lang="zh-CN" altLang="en-US" dirty="0"/>
              <a:t>端口时，</a:t>
            </a:r>
            <a:r>
              <a:rPr lang="en-US" altLang="zh-CN" dirty="0"/>
              <a:t>BIU</a:t>
            </a:r>
            <a:r>
              <a:rPr lang="zh-CN" altLang="en-US" dirty="0"/>
              <a:t>应该尽快完成存取数据的操作，这一个过程如上图所示。</a:t>
            </a: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898" y="2845945"/>
            <a:ext cx="4248150" cy="157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42910" y="5357826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EU</a:t>
            </a:r>
            <a:r>
              <a:rPr lang="zh-CN" altLang="en-US" dirty="0"/>
              <a:t>和</a:t>
            </a:r>
            <a:r>
              <a:rPr lang="en-US" altLang="zh-CN" dirty="0"/>
              <a:t>BIU</a:t>
            </a:r>
            <a:r>
              <a:rPr lang="zh-CN" altLang="en-US" dirty="0"/>
              <a:t>单元的并行执行过程</a:t>
            </a: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0" y="-27384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15048" y="2033839"/>
            <a:ext cx="4429156" cy="3693319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和</a:t>
            </a:r>
            <a:r>
              <a:rPr lang="en-US" altLang="zh-CN" dirty="0">
                <a:solidFill>
                  <a:schemeClr val="tx1"/>
                </a:solidFill>
              </a:rPr>
              <a:t>BIU</a:t>
            </a:r>
            <a:r>
              <a:rPr lang="zh-CN" altLang="en-US" dirty="0">
                <a:solidFill>
                  <a:schemeClr val="tx1"/>
                </a:solidFill>
              </a:rPr>
              <a:t>单元执行过程中，应该满足以下规则：</a:t>
            </a:r>
            <a:endParaRPr lang="en-US" altLang="zh-CN" dirty="0">
              <a:solidFill>
                <a:schemeClr val="tx1"/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tx1"/>
                </a:solidFill>
              </a:rPr>
              <a:t>当指令队列寄存器中无指令时，</a:t>
            </a:r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处于等待状态。</a:t>
            </a:r>
            <a:endParaRPr lang="en-US" altLang="zh-CN" dirty="0">
              <a:solidFill>
                <a:schemeClr val="tx1"/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tx1"/>
                </a:solidFill>
              </a:rPr>
              <a:t>当指令队列中存满指令，而</a:t>
            </a:r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又没有访问存储器和</a:t>
            </a:r>
            <a:r>
              <a:rPr lang="en-US" altLang="zh-CN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端口的需要，则</a:t>
            </a:r>
            <a:r>
              <a:rPr lang="en-US" altLang="zh-CN" dirty="0">
                <a:solidFill>
                  <a:schemeClr val="tx1"/>
                </a:solidFill>
              </a:rPr>
              <a:t>BIU</a:t>
            </a:r>
            <a:r>
              <a:rPr lang="zh-CN" altLang="en-US" dirty="0">
                <a:solidFill>
                  <a:schemeClr val="tx1"/>
                </a:solidFill>
              </a:rPr>
              <a:t>进入空闲状态。</a:t>
            </a:r>
            <a:endParaRPr lang="en-US" altLang="zh-CN" dirty="0">
              <a:solidFill>
                <a:schemeClr val="tx1"/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tx1"/>
                </a:solidFill>
              </a:rPr>
              <a:t>当指令队列中有两个空闲字节，则</a:t>
            </a:r>
            <a:r>
              <a:rPr lang="en-US" altLang="zh-CN" dirty="0">
                <a:solidFill>
                  <a:schemeClr val="tx1"/>
                </a:solidFill>
              </a:rPr>
              <a:t>BIU</a:t>
            </a:r>
            <a:r>
              <a:rPr lang="zh-CN" altLang="en-US" dirty="0">
                <a:solidFill>
                  <a:schemeClr val="tx1"/>
                </a:solidFill>
              </a:rPr>
              <a:t>正在取指令，则应等待</a:t>
            </a:r>
            <a:r>
              <a:rPr lang="en-US" altLang="zh-CN" dirty="0">
                <a:solidFill>
                  <a:schemeClr val="tx1"/>
                </a:solidFill>
              </a:rPr>
              <a:t>BIU</a:t>
            </a:r>
            <a:r>
              <a:rPr lang="zh-CN" altLang="en-US" dirty="0">
                <a:solidFill>
                  <a:schemeClr val="tx1"/>
                </a:solidFill>
              </a:rPr>
              <a:t>完成取指令周期，然后</a:t>
            </a:r>
            <a:r>
              <a:rPr lang="en-US" altLang="zh-CN" dirty="0">
                <a:solidFill>
                  <a:schemeClr val="tx1"/>
                </a:solidFill>
              </a:rPr>
              <a:t>BIU</a:t>
            </a:r>
            <a:r>
              <a:rPr lang="zh-CN" altLang="en-US" dirty="0">
                <a:solidFill>
                  <a:schemeClr val="tx1"/>
                </a:solidFill>
              </a:rPr>
              <a:t>进入存储器和</a:t>
            </a:r>
            <a:r>
              <a:rPr lang="en-US" altLang="zh-CN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端口访问周期。</a:t>
            </a:r>
            <a:endParaRPr lang="en-US" altLang="zh-CN" dirty="0">
              <a:solidFill>
                <a:schemeClr val="tx1"/>
              </a:solidFill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>
                <a:solidFill>
                  <a:schemeClr val="tx1"/>
                </a:solidFill>
              </a:rPr>
              <a:t>在</a:t>
            </a:r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执行转移、子程序调用或返回指令时，自动清除指令队列的内容。</a:t>
            </a:r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12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1285860"/>
            <a:ext cx="8643998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上面介绍了一般的</a:t>
            </a:r>
            <a:r>
              <a:rPr lang="en-US" altLang="zh-CN" dirty="0"/>
              <a:t>CPU</a:t>
            </a:r>
            <a:r>
              <a:rPr lang="zh-CN" altLang="en-US" dirty="0"/>
              <a:t>的基本结构，下面我们开始本课程主要介绍的</a:t>
            </a:r>
            <a:r>
              <a:rPr lang="en-US" altLang="zh-CN" dirty="0"/>
              <a:t>PIC16C5X</a:t>
            </a:r>
            <a:r>
              <a:rPr lang="zh-CN" altLang="en-US" dirty="0"/>
              <a:t>单片机结构。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2214554"/>
            <a:ext cx="8643998" cy="313932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单片机</a:t>
            </a:r>
            <a:r>
              <a:rPr lang="en-US" altLang="zh-CN" dirty="0"/>
              <a:t>==CPU  </a:t>
            </a:r>
            <a:r>
              <a:rPr lang="zh-CN" altLang="en-US" dirty="0"/>
              <a:t>？？？？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单片机是一个包含了</a:t>
            </a:r>
            <a:r>
              <a:rPr lang="en-US" altLang="zh-CN" dirty="0"/>
              <a:t>CPU</a:t>
            </a:r>
            <a:r>
              <a:rPr lang="zh-CN" altLang="en-US" dirty="0"/>
              <a:t>的</a:t>
            </a:r>
            <a:r>
              <a:rPr lang="en-US" altLang="zh-CN" dirty="0"/>
              <a:t>MUC</a:t>
            </a:r>
            <a:r>
              <a:rPr lang="zh-CN" altLang="en-US" dirty="0"/>
              <a:t>（</a:t>
            </a:r>
            <a:r>
              <a:rPr lang="en-US" altLang="zh-CN" dirty="0"/>
              <a:t>micro controller unit</a:t>
            </a:r>
            <a:r>
              <a:rPr lang="zh-CN" altLang="en-US" dirty="0"/>
              <a:t>）</a:t>
            </a:r>
            <a:r>
              <a:rPr lang="en-US" altLang="zh-CN" dirty="0"/>
              <a:t>,</a:t>
            </a:r>
            <a:r>
              <a:rPr lang="zh-CN" altLang="en-US" dirty="0"/>
              <a:t>其实非要搞清楚</a:t>
            </a:r>
            <a:r>
              <a:rPr lang="en-US" altLang="zh-CN" dirty="0"/>
              <a:t>MCU</a:t>
            </a:r>
            <a:r>
              <a:rPr lang="zh-CN" altLang="en-US" dirty="0"/>
              <a:t>是何物的话，还是拿大家计较熟悉的</a:t>
            </a:r>
            <a:r>
              <a:rPr lang="en-US" altLang="zh-CN" dirty="0"/>
              <a:t>PC</a:t>
            </a:r>
            <a:r>
              <a:rPr lang="zh-CN" altLang="en-US" dirty="0"/>
              <a:t>机打个比方。一台</a:t>
            </a:r>
            <a:r>
              <a:rPr lang="en-US" altLang="zh-CN" dirty="0"/>
              <a:t>PC</a:t>
            </a:r>
            <a:r>
              <a:rPr lang="zh-CN" altLang="en-US" dirty="0"/>
              <a:t>机，有</a:t>
            </a:r>
            <a:r>
              <a:rPr lang="en-US" altLang="zh-CN" dirty="0"/>
              <a:t>CPU</a:t>
            </a:r>
            <a:r>
              <a:rPr lang="zh-CN" altLang="en-US" dirty="0"/>
              <a:t>（就像人的大脑）、硬盘（存储海量数据）、内存（暂时存放数据的地方、高速运转的数据处理和运算都要靠它，操作系统系统“跑起来”也还是依赖它）、电源、显卡、键盘鼠标等，当然还有一些必要的外设，如光驱、音响、</a:t>
            </a:r>
            <a:r>
              <a:rPr lang="en-US" altLang="zh-CN" dirty="0"/>
              <a:t>USB</a:t>
            </a:r>
            <a:r>
              <a:rPr lang="zh-CN" altLang="en-US" dirty="0"/>
              <a:t>口、串口、并口等等，总之是应有尽有。而这个小小的</a:t>
            </a:r>
            <a:r>
              <a:rPr lang="en-US" altLang="zh-CN" dirty="0"/>
              <a:t>MCU</a:t>
            </a:r>
            <a:r>
              <a:rPr lang="zh-CN" altLang="en-US" dirty="0"/>
              <a:t>哪怕是</a:t>
            </a:r>
            <a:r>
              <a:rPr lang="en-US" altLang="zh-CN" dirty="0"/>
              <a:t>DIP-40</a:t>
            </a:r>
            <a:r>
              <a:rPr lang="zh-CN" altLang="en-US" dirty="0"/>
              <a:t>封装的“大个头”也只是食指大小般大小。可别看它小，“麻雀虽小，五脏俱全”，其实在芯片家族中，它并不算小，但是比起动不动就上千“腿腿”的计算机</a:t>
            </a:r>
            <a:r>
              <a:rPr lang="en-US" altLang="zh-CN" dirty="0"/>
              <a:t>CPU</a:t>
            </a:r>
            <a:r>
              <a:rPr lang="zh-CN" altLang="en-US" dirty="0"/>
              <a:t>和那个庞大的机箱来，可真算是非常“迷你袖珍型”的，它的性能和</a:t>
            </a:r>
            <a:r>
              <a:rPr lang="en-US" altLang="zh-CN" dirty="0"/>
              <a:t>PC</a:t>
            </a:r>
            <a:r>
              <a:rPr lang="zh-CN" altLang="en-US" dirty="0"/>
              <a:t>机还没法比，但是我们这里可以类比概念。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13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285720" y="2214554"/>
            <a:ext cx="8643998" cy="1754326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单片机</a:t>
            </a:r>
            <a:r>
              <a:rPr lang="en-US" altLang="zh-CN" dirty="0">
                <a:solidFill>
                  <a:schemeClr val="tx1"/>
                </a:solidFill>
              </a:rPr>
              <a:t>==CPU  </a:t>
            </a:r>
            <a:r>
              <a:rPr lang="zh-CN" altLang="en-US" dirty="0">
                <a:solidFill>
                  <a:schemeClr val="tx1"/>
                </a:solidFill>
              </a:rPr>
              <a:t>？？？？</a:t>
            </a:r>
            <a:endParaRPr lang="en-US" altLang="zh-CN" dirty="0">
              <a:solidFill>
                <a:schemeClr val="tx1"/>
              </a:solidFill>
            </a:endParaRPr>
          </a:p>
          <a:p>
            <a:endParaRPr lang="en-US" altLang="zh-CN" dirty="0">
              <a:solidFill>
                <a:schemeClr val="tx1"/>
              </a:solidFill>
            </a:endParaRPr>
          </a:p>
          <a:p>
            <a:r>
              <a:rPr lang="zh-CN" altLang="en-US" dirty="0">
                <a:solidFill>
                  <a:schemeClr val="tx1"/>
                </a:solidFill>
              </a:rPr>
              <a:t>用过单片机的同学都知道它非常“强大”，强大到一旦你学会用它就忘记会废寝忘食，朝思暮想。。。它不仅仅能够运行程序，并且对各种数据进行运算和控制，而且能够存储程序和数据，当然也有一些简单的外设，常见的如</a:t>
            </a:r>
            <a:r>
              <a:rPr lang="en-US" altLang="zh-CN" dirty="0">
                <a:solidFill>
                  <a:schemeClr val="tx1"/>
                </a:solidFill>
              </a:rPr>
              <a:t>GPIO</a:t>
            </a:r>
            <a:r>
              <a:rPr lang="zh-CN" altLang="en-US" dirty="0">
                <a:solidFill>
                  <a:schemeClr val="tx1"/>
                </a:solidFill>
              </a:rPr>
              <a:t>、串口、定时器、看门狗、更强大一点点的甚至还有集成</a:t>
            </a:r>
            <a:r>
              <a:rPr lang="en-US" altLang="zh-CN" dirty="0">
                <a:solidFill>
                  <a:schemeClr val="tx1"/>
                </a:solidFill>
              </a:rPr>
              <a:t>USB</a:t>
            </a:r>
            <a:r>
              <a:rPr lang="zh-CN" altLang="en-US" dirty="0">
                <a:solidFill>
                  <a:schemeClr val="tx1"/>
                </a:solidFill>
              </a:rPr>
              <a:t>口、网口、甚至一些奇形怪状的接口。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14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2500306"/>
            <a:ext cx="500066" cy="203132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有图有真相。。。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285860"/>
            <a:ext cx="7496175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15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5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9258" y="1108626"/>
            <a:ext cx="5943600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左弧形箭头 5"/>
          <p:cNvSpPr/>
          <p:nvPr/>
        </p:nvSpPr>
        <p:spPr bwMode="auto">
          <a:xfrm rot="19972214">
            <a:off x="1433369" y="3139803"/>
            <a:ext cx="642942" cy="1428760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5143512"/>
            <a:ext cx="2928958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PIC16C5X</a:t>
            </a:r>
            <a:r>
              <a:rPr lang="zh-CN" altLang="en-US" dirty="0"/>
              <a:t>系列单片机内部</a:t>
            </a:r>
            <a:endParaRPr lang="en-US" altLang="zh-CN" dirty="0"/>
          </a:p>
          <a:p>
            <a:r>
              <a:rPr lang="zh-CN" altLang="en-US" dirty="0"/>
              <a:t>结构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416DD3C-0289-44E7-9F51-B313366C5AB6}"/>
              </a:ext>
            </a:extLst>
          </p:cNvPr>
          <p:cNvSpPr/>
          <p:nvPr/>
        </p:nvSpPr>
        <p:spPr bwMode="auto">
          <a:xfrm>
            <a:off x="2714612" y="1268760"/>
            <a:ext cx="1065300" cy="64633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DDA7C82-AD2D-4B46-9BFA-4D4159DE5228}"/>
              </a:ext>
            </a:extLst>
          </p:cNvPr>
          <p:cNvSpPr/>
          <p:nvPr/>
        </p:nvSpPr>
        <p:spPr bwMode="auto">
          <a:xfrm>
            <a:off x="7468374" y="3143249"/>
            <a:ext cx="1065300" cy="12218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1E4DB50-DA2A-43AE-AF8D-1ACFFBC37C5C}"/>
              </a:ext>
            </a:extLst>
          </p:cNvPr>
          <p:cNvSpPr/>
          <p:nvPr/>
        </p:nvSpPr>
        <p:spPr bwMode="auto">
          <a:xfrm>
            <a:off x="2867012" y="4437112"/>
            <a:ext cx="1704988" cy="706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16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9258" y="1108626"/>
            <a:ext cx="5943600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C416DD3C-0289-44E7-9F51-B313366C5AB6}"/>
              </a:ext>
            </a:extLst>
          </p:cNvPr>
          <p:cNvSpPr/>
          <p:nvPr/>
        </p:nvSpPr>
        <p:spPr bwMode="auto">
          <a:xfrm>
            <a:off x="2714612" y="1268760"/>
            <a:ext cx="1065300" cy="64633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DDA7C82-AD2D-4B46-9BFA-4D4159DE5228}"/>
              </a:ext>
            </a:extLst>
          </p:cNvPr>
          <p:cNvSpPr/>
          <p:nvPr/>
        </p:nvSpPr>
        <p:spPr bwMode="auto">
          <a:xfrm>
            <a:off x="7468374" y="3143249"/>
            <a:ext cx="1065300" cy="12218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1E4DB50-DA2A-43AE-AF8D-1ACFFBC37C5C}"/>
              </a:ext>
            </a:extLst>
          </p:cNvPr>
          <p:cNvSpPr/>
          <p:nvPr/>
        </p:nvSpPr>
        <p:spPr bwMode="auto">
          <a:xfrm>
            <a:off x="2867012" y="4437112"/>
            <a:ext cx="1704988" cy="706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6E88409F-6F7B-401F-9FBE-9249D77DFE20}"/>
              </a:ext>
            </a:extLst>
          </p:cNvPr>
          <p:cNvSpPr txBox="1"/>
          <p:nvPr/>
        </p:nvSpPr>
        <p:spPr>
          <a:xfrm>
            <a:off x="136780" y="1196752"/>
            <a:ext cx="2447738" cy="5028941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/>
                </a:solidFill>
              </a:rPr>
              <a:t>PICl6C5x</a:t>
            </a:r>
            <a:r>
              <a:rPr lang="zh-CN" altLang="en-US" dirty="0">
                <a:solidFill>
                  <a:schemeClr val="tx1"/>
                </a:solidFill>
              </a:rPr>
              <a:t>在一个芯片上集成了一个</a:t>
            </a:r>
            <a:r>
              <a:rPr lang="en-US" altLang="zh-CN" dirty="0">
                <a:solidFill>
                  <a:schemeClr val="tx1"/>
                </a:solidFill>
              </a:rPr>
              <a:t>8</a:t>
            </a:r>
            <a:r>
              <a:rPr lang="zh-CN" altLang="en-US" dirty="0">
                <a:solidFill>
                  <a:schemeClr val="tx1"/>
                </a:solidFill>
              </a:rPr>
              <a:t>位算术逻辑单元</a:t>
            </a:r>
            <a:r>
              <a:rPr lang="en-US" altLang="zh-CN" dirty="0">
                <a:solidFill>
                  <a:schemeClr val="tx1"/>
                </a:solidFill>
              </a:rPr>
              <a:t>ALU</a:t>
            </a:r>
            <a:r>
              <a:rPr lang="zh-CN" altLang="en-US" dirty="0">
                <a:solidFill>
                  <a:schemeClr val="tx1"/>
                </a:solidFill>
              </a:rPr>
              <a:t>和工作寄存器</a:t>
            </a:r>
            <a:r>
              <a:rPr lang="en-US" altLang="zh-CN" dirty="0">
                <a:solidFill>
                  <a:schemeClr val="tx1"/>
                </a:solidFill>
              </a:rPr>
              <a:t>(W)</a:t>
            </a:r>
            <a:r>
              <a:rPr lang="zh-CN" altLang="en-US" dirty="0">
                <a:solidFill>
                  <a:schemeClr val="tx1"/>
                </a:solidFill>
              </a:rPr>
              <a:t>；</a:t>
            </a:r>
            <a:endParaRPr lang="en-US" altLang="zh-CN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/>
                </a:solidFill>
              </a:rPr>
              <a:t>384~2K</a:t>
            </a:r>
            <a:r>
              <a:rPr lang="zh-CN" altLang="en-US" dirty="0">
                <a:solidFill>
                  <a:schemeClr val="tx1"/>
                </a:solidFill>
              </a:rPr>
              <a:t>的</a:t>
            </a:r>
            <a:r>
              <a:rPr lang="en-US" altLang="zh-CN" dirty="0">
                <a:solidFill>
                  <a:schemeClr val="tx1"/>
                </a:solidFill>
              </a:rPr>
              <a:t>12</a:t>
            </a:r>
            <a:r>
              <a:rPr lang="zh-CN" altLang="en-US" dirty="0">
                <a:solidFill>
                  <a:schemeClr val="tx1"/>
                </a:solidFill>
              </a:rPr>
              <a:t>位程序存储器</a:t>
            </a:r>
            <a:r>
              <a:rPr lang="en-US" altLang="zh-CN" dirty="0">
                <a:solidFill>
                  <a:schemeClr val="tx1"/>
                </a:solidFill>
              </a:rPr>
              <a:t>(ROM)</a:t>
            </a:r>
            <a:r>
              <a:rPr lang="zh-CN" altLang="en-US" dirty="0">
                <a:solidFill>
                  <a:schemeClr val="tx1"/>
                </a:solidFill>
              </a:rPr>
              <a:t>；</a:t>
            </a:r>
            <a:endParaRPr lang="en-US" altLang="zh-CN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/>
                </a:solidFill>
              </a:rPr>
              <a:t>32~80</a:t>
            </a:r>
            <a:r>
              <a:rPr lang="zh-CN" altLang="en-US" dirty="0">
                <a:solidFill>
                  <a:schemeClr val="tx1"/>
                </a:solidFill>
              </a:rPr>
              <a:t>个</a:t>
            </a:r>
            <a:r>
              <a:rPr lang="en-US" altLang="zh-CN" dirty="0">
                <a:solidFill>
                  <a:schemeClr val="tx1"/>
                </a:solidFill>
              </a:rPr>
              <a:t>8</a:t>
            </a:r>
            <a:r>
              <a:rPr lang="zh-CN" altLang="en-US" dirty="0">
                <a:solidFill>
                  <a:schemeClr val="tx1"/>
                </a:solidFill>
              </a:rPr>
              <a:t>位数据寄存器</a:t>
            </a:r>
            <a:r>
              <a:rPr lang="en-US" altLang="zh-CN" dirty="0">
                <a:solidFill>
                  <a:schemeClr val="tx1"/>
                </a:solidFill>
              </a:rPr>
              <a:t>(RAM)</a:t>
            </a:r>
            <a:r>
              <a:rPr lang="zh-CN" altLang="en-US" dirty="0">
                <a:solidFill>
                  <a:schemeClr val="tx1"/>
                </a:solidFill>
              </a:rPr>
              <a:t>；</a:t>
            </a:r>
            <a:endParaRPr lang="en-US" altLang="zh-CN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/>
                </a:solidFill>
              </a:rPr>
              <a:t>12</a:t>
            </a:r>
            <a:r>
              <a:rPr lang="zh-CN" altLang="en-US" dirty="0">
                <a:solidFill>
                  <a:schemeClr val="tx1"/>
                </a:solidFill>
              </a:rPr>
              <a:t>～</a:t>
            </a:r>
            <a:r>
              <a:rPr lang="en-US" altLang="zh-CN" dirty="0">
                <a:solidFill>
                  <a:schemeClr val="tx1"/>
                </a:solidFill>
              </a:rPr>
              <a:t>20</a:t>
            </a:r>
            <a:r>
              <a:rPr lang="zh-CN" altLang="en-US" dirty="0">
                <a:solidFill>
                  <a:schemeClr val="tx1"/>
                </a:solidFill>
              </a:rPr>
              <a:t>个</a:t>
            </a:r>
            <a:r>
              <a:rPr lang="en-US" altLang="zh-CN" dirty="0">
                <a:solidFill>
                  <a:schemeClr val="tx1"/>
                </a:solidFill>
              </a:rPr>
              <a:t>I</a:t>
            </a:r>
            <a:r>
              <a:rPr lang="zh-CN" altLang="en-US" dirty="0">
                <a:solidFill>
                  <a:schemeClr val="tx1"/>
                </a:solidFill>
              </a:rPr>
              <a:t>／</a:t>
            </a:r>
            <a:r>
              <a:rPr lang="en-US" altLang="zh-CN" dirty="0">
                <a:solidFill>
                  <a:schemeClr val="tx1"/>
                </a:solidFill>
              </a:rPr>
              <a:t>O</a:t>
            </a:r>
            <a:r>
              <a:rPr lang="zh-CN" altLang="en-US" dirty="0">
                <a:solidFill>
                  <a:schemeClr val="tx1"/>
                </a:solidFill>
              </a:rPr>
              <a:t>端口；</a:t>
            </a:r>
            <a:endParaRPr lang="en-US" altLang="zh-CN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/>
                </a:solidFill>
              </a:rPr>
              <a:t>8</a:t>
            </a:r>
            <a:r>
              <a:rPr lang="zh-CN" altLang="en-US" dirty="0">
                <a:solidFill>
                  <a:schemeClr val="tx1"/>
                </a:solidFill>
              </a:rPr>
              <a:t>位计数器及预分频器；时钟、复位、以及看门狗计数器等。</a:t>
            </a:r>
          </a:p>
        </p:txBody>
      </p:sp>
    </p:spTree>
    <p:extLst>
      <p:ext uri="{BB962C8B-B14F-4D97-AF65-F5344CB8AC3E}">
        <p14:creationId xmlns:p14="http://schemas.microsoft.com/office/powerpoint/2010/main" val="178184380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17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9258" y="1108626"/>
            <a:ext cx="5943600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C416DD3C-0289-44E7-9F51-B313366C5AB6}"/>
              </a:ext>
            </a:extLst>
          </p:cNvPr>
          <p:cNvSpPr/>
          <p:nvPr/>
        </p:nvSpPr>
        <p:spPr bwMode="auto">
          <a:xfrm>
            <a:off x="2714612" y="1268760"/>
            <a:ext cx="1065300" cy="64633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DDA7C82-AD2D-4B46-9BFA-4D4159DE5228}"/>
              </a:ext>
            </a:extLst>
          </p:cNvPr>
          <p:cNvSpPr/>
          <p:nvPr/>
        </p:nvSpPr>
        <p:spPr bwMode="auto">
          <a:xfrm>
            <a:off x="7468374" y="3143249"/>
            <a:ext cx="1065300" cy="12218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1E4DB50-DA2A-43AE-AF8D-1ACFFBC37C5C}"/>
              </a:ext>
            </a:extLst>
          </p:cNvPr>
          <p:cNvSpPr/>
          <p:nvPr/>
        </p:nvSpPr>
        <p:spPr bwMode="auto">
          <a:xfrm>
            <a:off x="2867012" y="4437112"/>
            <a:ext cx="1704988" cy="706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6E88409F-6F7B-401F-9FBE-9249D77DFE20}"/>
              </a:ext>
            </a:extLst>
          </p:cNvPr>
          <p:cNvSpPr txBox="1"/>
          <p:nvPr/>
        </p:nvSpPr>
        <p:spPr>
          <a:xfrm>
            <a:off x="66843" y="1196752"/>
            <a:ext cx="2523231" cy="5028941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/>
                </a:solidFill>
              </a:rPr>
              <a:t>PICl6C5x MCU</a:t>
            </a:r>
            <a:r>
              <a:rPr lang="zh-CN" altLang="en-US" dirty="0">
                <a:solidFill>
                  <a:schemeClr val="tx1"/>
                </a:solidFill>
              </a:rPr>
              <a:t>把数据存储器</a:t>
            </a:r>
            <a:r>
              <a:rPr lang="en-US" altLang="zh-CN" dirty="0">
                <a:solidFill>
                  <a:schemeClr val="tx1"/>
                </a:solidFill>
              </a:rPr>
              <a:t>RAM</a:t>
            </a:r>
            <a:r>
              <a:rPr lang="zh-CN" altLang="en-US" dirty="0">
                <a:solidFill>
                  <a:schemeClr val="tx1"/>
                </a:solidFill>
              </a:rPr>
              <a:t>当作寄存器来寻址使用以方便编程，寄存器组按功能分成二部分，即特殊寄存器组和通用寄存器组。</a:t>
            </a:r>
            <a:endParaRPr lang="en-US" altLang="zh-CN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特殊寄存器组包括实时时钟计数器</a:t>
            </a:r>
            <a:r>
              <a:rPr lang="en-US" altLang="zh-CN" dirty="0">
                <a:solidFill>
                  <a:schemeClr val="tx1"/>
                </a:solidFill>
              </a:rPr>
              <a:t>RTCC</a:t>
            </a:r>
            <a:r>
              <a:rPr lang="zh-CN" altLang="en-US" dirty="0">
                <a:solidFill>
                  <a:schemeClr val="tx1"/>
                </a:solidFill>
              </a:rPr>
              <a:t>，程序计数器</a:t>
            </a:r>
            <a:r>
              <a:rPr lang="en-US" altLang="zh-CN" dirty="0">
                <a:solidFill>
                  <a:schemeClr val="tx1"/>
                </a:solidFill>
              </a:rPr>
              <a:t>PC</a:t>
            </a:r>
            <a:r>
              <a:rPr lang="zh-CN" altLang="en-US" dirty="0">
                <a:solidFill>
                  <a:schemeClr val="tx1"/>
                </a:solidFill>
              </a:rPr>
              <a:t>，状态寄存器</a:t>
            </a:r>
            <a:r>
              <a:rPr lang="en-US" altLang="zh-CN" dirty="0">
                <a:solidFill>
                  <a:schemeClr val="tx1"/>
                </a:solidFill>
              </a:rPr>
              <a:t>Status</a:t>
            </a:r>
            <a:r>
              <a:rPr lang="zh-CN" altLang="en-US" dirty="0">
                <a:solidFill>
                  <a:schemeClr val="tx1"/>
                </a:solidFill>
              </a:rPr>
              <a:t>，</a:t>
            </a:r>
            <a:r>
              <a:rPr lang="en-US" altLang="zh-CN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口寄存器以及存储体选择寄存器</a:t>
            </a:r>
            <a:r>
              <a:rPr lang="en-US" altLang="zh-CN" dirty="0">
                <a:solidFill>
                  <a:schemeClr val="tx1"/>
                </a:solidFill>
              </a:rPr>
              <a:t>FSR</a:t>
            </a:r>
            <a:r>
              <a:rPr lang="zh-CN" altLang="en-US" dirty="0">
                <a:solidFill>
                  <a:schemeClr val="tx1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67125028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18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720" y="1124744"/>
            <a:ext cx="4824536" cy="433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51E4DB50-DA2A-43AE-AF8D-1ACFFBC37C5C}"/>
              </a:ext>
            </a:extLst>
          </p:cNvPr>
          <p:cNvSpPr/>
          <p:nvPr/>
        </p:nvSpPr>
        <p:spPr bwMode="auto">
          <a:xfrm>
            <a:off x="2411760" y="3789040"/>
            <a:ext cx="4320480" cy="706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48962834-90EF-41C9-8EF2-0E77A5D547EC}"/>
              </a:ext>
            </a:extLst>
          </p:cNvPr>
          <p:cNvSpPr txBox="1"/>
          <p:nvPr/>
        </p:nvSpPr>
        <p:spPr>
          <a:xfrm>
            <a:off x="179512" y="4994592"/>
            <a:ext cx="8643998" cy="14773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PIC</a:t>
            </a:r>
            <a:r>
              <a:rPr lang="zh-CN" altLang="en-US" dirty="0"/>
              <a:t>总线结构采取数据线</a:t>
            </a:r>
            <a:r>
              <a:rPr lang="en-US" altLang="zh-CN" dirty="0"/>
              <a:t>(8</a:t>
            </a:r>
            <a:r>
              <a:rPr lang="zh-CN" altLang="en-US" dirty="0"/>
              <a:t>位</a:t>
            </a:r>
            <a:r>
              <a:rPr lang="en-US" altLang="zh-CN" dirty="0"/>
              <a:t>)</a:t>
            </a:r>
            <a:r>
              <a:rPr lang="zh-CN" altLang="en-US" dirty="0"/>
              <a:t>和指令线</a:t>
            </a:r>
            <a:r>
              <a:rPr lang="en-US" altLang="zh-CN" dirty="0"/>
              <a:t>(12</a:t>
            </a:r>
            <a:r>
              <a:rPr lang="zh-CN" altLang="en-US" dirty="0"/>
              <a:t>位</a:t>
            </a:r>
            <a:r>
              <a:rPr lang="en-US" altLang="zh-CN" dirty="0"/>
              <a:t>)</a:t>
            </a:r>
            <a:r>
              <a:rPr lang="zh-CN" altLang="en-US" dirty="0"/>
              <a:t>相分离的哈佛</a:t>
            </a:r>
            <a:r>
              <a:rPr lang="en-US" altLang="zh-CN" dirty="0"/>
              <a:t>(Harvard)</a:t>
            </a:r>
            <a:r>
              <a:rPr lang="zh-CN" altLang="en-US" dirty="0"/>
              <a:t>结构。这样可使单片机的指令速度得到提高。当一条指令在</a:t>
            </a:r>
            <a:r>
              <a:rPr lang="en-US" altLang="zh-CN" dirty="0"/>
              <a:t>ALU</a:t>
            </a:r>
            <a:r>
              <a:rPr lang="zh-CN" altLang="en-US" dirty="0"/>
              <a:t>中执行时，下一条指令已经被取出放到指令寄存器等待执行了。算术逻辑单元</a:t>
            </a:r>
            <a:r>
              <a:rPr lang="en-US" altLang="zh-CN" dirty="0"/>
              <a:t>ALU</a:t>
            </a:r>
            <a:r>
              <a:rPr lang="zh-CN" altLang="en-US" dirty="0"/>
              <a:t>和工作寄存器</a:t>
            </a:r>
            <a:r>
              <a:rPr lang="en-US" altLang="zh-CN" dirty="0"/>
              <a:t>(W)</a:t>
            </a:r>
            <a:r>
              <a:rPr lang="zh-CN" altLang="en-US" dirty="0"/>
              <a:t>承担算术逻辑操作任务。</a:t>
            </a:r>
            <a:r>
              <a:rPr lang="en-US" altLang="zh-CN" dirty="0"/>
              <a:t>PICl6C5x</a:t>
            </a:r>
            <a:r>
              <a:rPr lang="zh-CN" altLang="en-US" dirty="0"/>
              <a:t>提供二级堆栈</a:t>
            </a:r>
            <a:r>
              <a:rPr lang="en-US" altLang="zh-CN" dirty="0"/>
              <a:t>(Stack)</a:t>
            </a:r>
            <a:r>
              <a:rPr lang="zh-CN" altLang="en-US" dirty="0"/>
              <a:t>，所以子程序调用只有二层。使用时一定要注意这点，否则程序运行将失去控制。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0C61D3B4-2996-4FA5-BE53-7EA607A5CC6C}"/>
              </a:ext>
            </a:extLst>
          </p:cNvPr>
          <p:cNvSpPr/>
          <p:nvPr/>
        </p:nvSpPr>
        <p:spPr bwMode="auto">
          <a:xfrm>
            <a:off x="2123728" y="2644163"/>
            <a:ext cx="4320480" cy="706400"/>
          </a:xfrm>
          <a:prstGeom prst="rect">
            <a:avLst/>
          </a:prstGeom>
          <a:noFill/>
          <a:ln w="2857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09358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19</a:t>
            </a:fld>
            <a:endParaRPr lang="en-US" altLang="zh-TW"/>
          </a:p>
        </p:txBody>
      </p:sp>
      <p:sp>
        <p:nvSpPr>
          <p:cNvPr id="3" name="矩形 2"/>
          <p:cNvSpPr/>
          <p:nvPr/>
        </p:nvSpPr>
        <p:spPr>
          <a:xfrm>
            <a:off x="214282" y="1285860"/>
            <a:ext cx="226215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/>
              <a:t>程序存贮器以及堆栈</a:t>
            </a: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4864"/>
            <a:ext cx="4213225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151404" y="1285860"/>
            <a:ext cx="4643470" cy="461344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本课程以</a:t>
            </a:r>
            <a:r>
              <a:rPr lang="en-US" altLang="zh-CN" dirty="0">
                <a:solidFill>
                  <a:schemeClr val="tx1"/>
                </a:solidFill>
              </a:rPr>
              <a:t>PIC16C6</a:t>
            </a:r>
            <a:r>
              <a:rPr lang="zh-CN" altLang="en-US" dirty="0">
                <a:solidFill>
                  <a:schemeClr val="tx1"/>
                </a:solidFill>
              </a:rPr>
              <a:t>为例，所以这里论述它的结构。</a:t>
            </a:r>
            <a:endParaRPr lang="en-US" altLang="zh-CN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/>
                </a:solidFill>
              </a:rPr>
              <a:t>左图可以看出，</a:t>
            </a:r>
            <a:r>
              <a:rPr lang="en-US" dirty="0">
                <a:solidFill>
                  <a:schemeClr val="tx1"/>
                </a:solidFill>
              </a:rPr>
              <a:t>PIC</a:t>
            </a:r>
            <a:r>
              <a:rPr lang="zh-CN" altLang="en-US" dirty="0">
                <a:solidFill>
                  <a:schemeClr val="tx1"/>
                </a:solidFill>
              </a:rPr>
              <a:t>程序存贮器采用分页结构，每页长度</a:t>
            </a:r>
            <a:r>
              <a:rPr lang="en-US" dirty="0">
                <a:solidFill>
                  <a:schemeClr val="tx1"/>
                </a:solidFill>
              </a:rPr>
              <a:t>0.5K</a:t>
            </a:r>
            <a:r>
              <a:rPr lang="zh-CN" altLang="en-US" dirty="0">
                <a:solidFill>
                  <a:schemeClr val="tx1"/>
                </a:solidFill>
              </a:rPr>
              <a:t>。对于</a:t>
            </a:r>
            <a:r>
              <a:rPr lang="en-US" dirty="0">
                <a:solidFill>
                  <a:schemeClr val="tx1"/>
                </a:solidFill>
              </a:rPr>
              <a:t>PIC16C56</a:t>
            </a:r>
            <a:r>
              <a:rPr lang="zh-CN" altLang="en-US" dirty="0">
                <a:solidFill>
                  <a:schemeClr val="tx1"/>
                </a:solidFill>
              </a:rPr>
              <a:t>，它的容量为</a:t>
            </a:r>
            <a:r>
              <a:rPr lang="en-US" dirty="0">
                <a:solidFill>
                  <a:schemeClr val="tx1"/>
                </a:solidFill>
              </a:rPr>
              <a:t>2</a:t>
            </a:r>
            <a:r>
              <a:rPr lang="zh-CN" altLang="en-US" dirty="0">
                <a:solidFill>
                  <a:schemeClr val="tx1"/>
                </a:solidFill>
              </a:rPr>
              <a:t>页。</a:t>
            </a:r>
            <a:endParaRPr lang="en-US" altLang="zh-CN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/>
                </a:solidFill>
              </a:rPr>
              <a:t>页面地址由状态寄存器</a:t>
            </a:r>
            <a:r>
              <a:rPr lang="en-US" dirty="0">
                <a:solidFill>
                  <a:schemeClr val="tx1"/>
                </a:solidFill>
              </a:rPr>
              <a:t>F3</a:t>
            </a:r>
            <a:r>
              <a:rPr lang="zh-CN" altLang="en-US" dirty="0">
                <a:solidFill>
                  <a:schemeClr val="tx1"/>
                </a:solidFill>
              </a:rPr>
              <a:t>的第</a:t>
            </a:r>
            <a:r>
              <a:rPr lang="en-US" dirty="0">
                <a:solidFill>
                  <a:schemeClr val="tx1"/>
                </a:solidFill>
              </a:rPr>
              <a:t>5</a:t>
            </a:r>
            <a:r>
              <a:rPr lang="zh-CN" altLang="en-US" dirty="0">
                <a:solidFill>
                  <a:schemeClr val="tx1"/>
                </a:solidFill>
              </a:rPr>
              <a:t>位和第六位（</a:t>
            </a:r>
            <a:r>
              <a:rPr lang="en-US" dirty="0">
                <a:solidFill>
                  <a:schemeClr val="tx1"/>
                </a:solidFill>
              </a:rPr>
              <a:t>PA0</a:t>
            </a:r>
            <a:r>
              <a:rPr lang="zh-CN" altLang="en-US" dirty="0">
                <a:solidFill>
                  <a:schemeClr val="tx1"/>
                </a:solidFill>
              </a:rPr>
              <a:t>和</a:t>
            </a:r>
            <a:r>
              <a:rPr lang="en-US" dirty="0">
                <a:solidFill>
                  <a:schemeClr val="tx1"/>
                </a:solidFill>
              </a:rPr>
              <a:t>PA1</a:t>
            </a:r>
            <a:r>
              <a:rPr lang="zh-CN" altLang="en-US" dirty="0">
                <a:solidFill>
                  <a:schemeClr val="tx1"/>
                </a:solidFill>
              </a:rPr>
              <a:t>）确定。</a:t>
            </a:r>
            <a:endParaRPr lang="en-US" altLang="zh-CN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/>
                </a:solidFill>
              </a:rPr>
              <a:t>程序转移时候，在本页内可以直接进行；在需要跨页跳转时候（</a:t>
            </a:r>
            <a:r>
              <a:rPr lang="en-US" dirty="0">
                <a:solidFill>
                  <a:schemeClr val="tx1"/>
                </a:solidFill>
              </a:rPr>
              <a:t>GOTO</a:t>
            </a:r>
            <a:r>
              <a:rPr lang="zh-CN" altLang="en-US" dirty="0">
                <a:solidFill>
                  <a:schemeClr val="tx1"/>
                </a:solidFill>
              </a:rPr>
              <a:t>，</a:t>
            </a:r>
            <a:r>
              <a:rPr lang="en-US" dirty="0">
                <a:solidFill>
                  <a:schemeClr val="tx1"/>
                </a:solidFill>
              </a:rPr>
              <a:t>CALL</a:t>
            </a:r>
            <a:r>
              <a:rPr lang="zh-CN" altLang="en-US" dirty="0">
                <a:solidFill>
                  <a:schemeClr val="tx1"/>
                </a:solidFill>
              </a:rPr>
              <a:t>），则必须根据将要跳转去的页面，把</a:t>
            </a:r>
            <a:r>
              <a:rPr lang="en-US" dirty="0">
                <a:solidFill>
                  <a:schemeClr val="tx1"/>
                </a:solidFill>
              </a:rPr>
              <a:t>F3</a:t>
            </a:r>
            <a:r>
              <a:rPr lang="zh-CN" altLang="en-US" dirty="0">
                <a:solidFill>
                  <a:schemeClr val="tx1"/>
                </a:solidFill>
              </a:rPr>
              <a:t>中的</a:t>
            </a:r>
            <a:r>
              <a:rPr lang="en-US" dirty="0">
                <a:solidFill>
                  <a:schemeClr val="tx1"/>
                </a:solidFill>
              </a:rPr>
              <a:t>PA0</a:t>
            </a:r>
            <a:r>
              <a:rPr lang="zh-CN" altLang="en-US" dirty="0">
                <a:solidFill>
                  <a:schemeClr val="tx1"/>
                </a:solidFill>
              </a:rPr>
              <a:t>和</a:t>
            </a:r>
            <a:r>
              <a:rPr lang="en-US" dirty="0">
                <a:solidFill>
                  <a:schemeClr val="tx1"/>
                </a:solidFill>
              </a:rPr>
              <a:t>PA1</a:t>
            </a:r>
            <a:r>
              <a:rPr lang="zh-CN" altLang="en-US" dirty="0">
                <a:solidFill>
                  <a:schemeClr val="tx1"/>
                </a:solidFill>
              </a:rPr>
              <a:t>置成相应的值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714488"/>
            <a:ext cx="1595309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dirty="0"/>
              <a:t>什么叫</a:t>
            </a:r>
            <a:r>
              <a:rPr lang="en-US" altLang="zh-CN" dirty="0"/>
              <a:t>CPU</a:t>
            </a:r>
            <a:r>
              <a:rPr lang="zh-CN" altLang="en-US" dirty="0"/>
              <a:t>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2214554"/>
            <a:ext cx="8429684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CPU</a:t>
            </a:r>
            <a:r>
              <a:rPr lang="zh-CN" altLang="en-US" dirty="0"/>
              <a:t>（</a:t>
            </a:r>
            <a:r>
              <a:rPr lang="en-US" altLang="zh-CN" dirty="0"/>
              <a:t>central processing unit</a:t>
            </a:r>
            <a:r>
              <a:rPr lang="zh-CN" altLang="en-US" dirty="0"/>
              <a:t>），其实它还有个中文名字叫“中央处理器”，它是由超大集成电路构成的具有运算功能的逻辑部件。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3143248"/>
            <a:ext cx="8429684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dirty="0"/>
              <a:t>CPU</a:t>
            </a:r>
            <a:r>
              <a:rPr lang="zh-CN" altLang="en-US" dirty="0"/>
              <a:t>的作用：</a:t>
            </a:r>
            <a:endParaRPr lang="en-US" altLang="zh-CN" dirty="0"/>
          </a:p>
          <a:p>
            <a:r>
              <a:rPr lang="en-US" altLang="zh-CN" dirty="0"/>
              <a:t>         </a:t>
            </a:r>
            <a:r>
              <a:rPr lang="zh-CN" altLang="en-US" dirty="0"/>
              <a:t>计算机的核心部件，它从存储器中读取指令和数据，根据指令对数据进行处理，并且把处理的结果存入存储器或者硬盘，或者输出到显示器。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596" y="4429132"/>
            <a:ext cx="8429684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从上面</a:t>
            </a:r>
            <a:r>
              <a:rPr lang="en-US" altLang="zh-CN" dirty="0">
                <a:solidFill>
                  <a:schemeClr val="tx1"/>
                </a:solidFill>
              </a:rPr>
              <a:t>CPU</a:t>
            </a:r>
            <a:r>
              <a:rPr lang="zh-CN" altLang="en-US" dirty="0">
                <a:solidFill>
                  <a:schemeClr val="tx1"/>
                </a:solidFill>
              </a:rPr>
              <a:t>的作用中我们可以清楚地发现，</a:t>
            </a:r>
            <a:r>
              <a:rPr lang="en-US" altLang="zh-CN" dirty="0">
                <a:solidFill>
                  <a:schemeClr val="tx1"/>
                </a:solidFill>
              </a:rPr>
              <a:t>CPU</a:t>
            </a:r>
            <a:r>
              <a:rPr lang="zh-CN" altLang="en-US" dirty="0">
                <a:solidFill>
                  <a:schemeClr val="tx1"/>
                </a:solidFill>
              </a:rPr>
              <a:t>并不能独立工作，它强大的功能只有配合外部的存储器和其他例如像显示器等</a:t>
            </a:r>
            <a:r>
              <a:rPr lang="en-US" altLang="zh-CN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部件才能体现出来。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20</a:t>
            </a:fld>
            <a:endParaRPr lang="en-US" altLang="zh-TW"/>
          </a:p>
        </p:txBody>
      </p:sp>
      <p:sp>
        <p:nvSpPr>
          <p:cNvPr id="3" name="矩形 2"/>
          <p:cNvSpPr/>
          <p:nvPr/>
        </p:nvSpPr>
        <p:spPr>
          <a:xfrm>
            <a:off x="142844" y="1142984"/>
            <a:ext cx="133882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/>
              <a:t>数据寄存器</a:t>
            </a: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1772816"/>
            <a:ext cx="2844980" cy="378244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PIC16C56</a:t>
            </a:r>
            <a:r>
              <a:rPr lang="zh-CN" altLang="en-US" dirty="0"/>
              <a:t>把数据存贮器</a:t>
            </a:r>
            <a:r>
              <a:rPr lang="en-US" dirty="0"/>
              <a:t>RAM</a:t>
            </a:r>
            <a:r>
              <a:rPr lang="zh-CN" altLang="en-US" dirty="0"/>
              <a:t>都当作寄存器来使用，使寻址简单明洁。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他们功能上可分为操作寄存器，</a:t>
            </a:r>
            <a:r>
              <a:rPr lang="en-US" dirty="0"/>
              <a:t>IO</a:t>
            </a:r>
            <a:r>
              <a:rPr lang="zh-CN" altLang="en-US" dirty="0"/>
              <a:t>寄存器，通用寄存器和特殊功能寄存器。</a:t>
            </a:r>
            <a:r>
              <a:rPr lang="en-US" dirty="0"/>
              <a:t>F0~F4</a:t>
            </a:r>
            <a:r>
              <a:rPr lang="zh-CN" altLang="en-US" dirty="0"/>
              <a:t>是操作寄存器，</a:t>
            </a:r>
            <a:r>
              <a:rPr lang="en-US" dirty="0"/>
              <a:t>F5—F7</a:t>
            </a:r>
            <a:r>
              <a:rPr lang="zh-CN" altLang="en-US" dirty="0"/>
              <a:t>是</a:t>
            </a:r>
            <a:r>
              <a:rPr lang="en-US" dirty="0"/>
              <a:t>IO</a:t>
            </a:r>
            <a:r>
              <a:rPr lang="zh-CN" altLang="en-US" dirty="0"/>
              <a:t>寄存器，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dirty="0"/>
              <a:t>F8—F31</a:t>
            </a:r>
            <a:r>
              <a:rPr lang="zh-CN" altLang="en-US" dirty="0"/>
              <a:t>为通用寄存器。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EC17B4D1-3083-4669-97D8-2AFFB3B49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1840" y="1196752"/>
            <a:ext cx="5943600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F1078DF2-AED9-4DC6-A9BE-921CA62436EF}"/>
              </a:ext>
            </a:extLst>
          </p:cNvPr>
          <p:cNvSpPr/>
          <p:nvPr/>
        </p:nvSpPr>
        <p:spPr bwMode="auto">
          <a:xfrm>
            <a:off x="7899188" y="3287265"/>
            <a:ext cx="1065300" cy="12218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21</a:t>
            </a:fld>
            <a:endParaRPr lang="en-US" altLang="zh-TW"/>
          </a:p>
        </p:txBody>
      </p:sp>
      <p:sp>
        <p:nvSpPr>
          <p:cNvPr id="3" name="矩形 2"/>
          <p:cNvSpPr/>
          <p:nvPr/>
        </p:nvSpPr>
        <p:spPr>
          <a:xfrm>
            <a:off x="142844" y="1142984"/>
            <a:ext cx="1338828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dirty="0"/>
              <a:t>数据寄存器</a:t>
            </a: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itchFamily="49" charset="-122"/>
              <a:ea typeface="楷体" pitchFamily="49" charset="-122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646365"/>
            <a:ext cx="8643998" cy="471731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</a:rPr>
              <a:t>一．操作寄存器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1.F0</a:t>
            </a:r>
            <a:r>
              <a:rPr lang="zh-CN" altLang="en-US" dirty="0">
                <a:solidFill>
                  <a:schemeClr val="tx1"/>
                </a:solidFill>
              </a:rPr>
              <a:t>间接地址寄存器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</a:rPr>
              <a:t>寻址</a:t>
            </a:r>
            <a:r>
              <a:rPr lang="en-US" dirty="0">
                <a:solidFill>
                  <a:schemeClr val="tx1"/>
                </a:solidFill>
              </a:rPr>
              <a:t>F0</a:t>
            </a:r>
            <a:r>
              <a:rPr lang="zh-CN" altLang="en-US" dirty="0">
                <a:solidFill>
                  <a:schemeClr val="tx1"/>
                </a:solidFill>
              </a:rPr>
              <a:t>实际上意味着间接寻址。实际地址为寄存器选择寄存器</a:t>
            </a:r>
            <a:r>
              <a:rPr lang="en-US" dirty="0">
                <a:solidFill>
                  <a:schemeClr val="tx1"/>
                </a:solidFill>
              </a:rPr>
              <a:t>F4</a:t>
            </a:r>
            <a:r>
              <a:rPr lang="zh-CN" altLang="en-US" dirty="0">
                <a:solidFill>
                  <a:schemeClr val="tx1"/>
                </a:solidFill>
              </a:rPr>
              <a:t>的内容。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2.F1 </a:t>
            </a:r>
            <a:r>
              <a:rPr lang="zh-CN" altLang="en-US" dirty="0">
                <a:solidFill>
                  <a:schemeClr val="tx1"/>
                </a:solidFill>
              </a:rPr>
              <a:t>实时时钟</a:t>
            </a:r>
            <a:r>
              <a:rPr lang="en-US" dirty="0">
                <a:solidFill>
                  <a:schemeClr val="tx1"/>
                </a:solidFill>
              </a:rPr>
              <a:t>/</a:t>
            </a:r>
            <a:r>
              <a:rPr lang="zh-CN" altLang="en-US" dirty="0">
                <a:solidFill>
                  <a:schemeClr val="tx1"/>
                </a:solidFill>
              </a:rPr>
              <a:t>计数寄存器（</a:t>
            </a:r>
            <a:r>
              <a:rPr lang="en-US" dirty="0">
                <a:solidFill>
                  <a:schemeClr val="tx1"/>
                </a:solidFill>
              </a:rPr>
              <a:t>RTCC</a:t>
            </a:r>
            <a:r>
              <a:rPr lang="zh-CN" altLang="en-US" dirty="0">
                <a:solidFill>
                  <a:schemeClr val="tx1"/>
                </a:solidFill>
              </a:rPr>
              <a:t>）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</a:rPr>
              <a:t>此寄存器是一个八位的计数器，和其他寄存器一样，可由程序进行读写。它用于对外加在</a:t>
            </a:r>
            <a:r>
              <a:rPr lang="en-US" dirty="0">
                <a:solidFill>
                  <a:schemeClr val="tx1"/>
                </a:solidFill>
              </a:rPr>
              <a:t>RTCC</a:t>
            </a:r>
            <a:r>
              <a:rPr lang="zh-CN" altLang="en-US" dirty="0">
                <a:solidFill>
                  <a:schemeClr val="tx1"/>
                </a:solidFill>
              </a:rPr>
              <a:t>上引脚的脉冲技术，或者对内部时钟计数。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3.F2</a:t>
            </a:r>
            <a:r>
              <a:rPr lang="zh-CN" altLang="en-US" dirty="0">
                <a:solidFill>
                  <a:schemeClr val="tx1"/>
                </a:solidFill>
              </a:rPr>
              <a:t>程序计数器（</a:t>
            </a:r>
            <a:r>
              <a:rPr lang="en-US" dirty="0">
                <a:solidFill>
                  <a:schemeClr val="tx1"/>
                </a:solidFill>
              </a:rPr>
              <a:t>PC</a:t>
            </a:r>
            <a:r>
              <a:rPr lang="zh-CN" altLang="en-US" dirty="0">
                <a:solidFill>
                  <a:schemeClr val="tx1"/>
                </a:solidFill>
              </a:rPr>
              <a:t>）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</a:rPr>
              <a:t>程序计数器</a:t>
            </a:r>
            <a:r>
              <a:rPr lang="en-US" dirty="0">
                <a:solidFill>
                  <a:schemeClr val="tx1"/>
                </a:solidFill>
              </a:rPr>
              <a:t>PC</a:t>
            </a:r>
            <a:r>
              <a:rPr lang="zh-CN" altLang="en-US" dirty="0">
                <a:solidFill>
                  <a:schemeClr val="tx1"/>
                </a:solidFill>
              </a:rPr>
              <a:t>可寻址最多</a:t>
            </a:r>
            <a:r>
              <a:rPr lang="en-US" dirty="0">
                <a:solidFill>
                  <a:schemeClr val="tx1"/>
                </a:solidFill>
              </a:rPr>
              <a:t>2K</a:t>
            </a:r>
            <a:r>
              <a:rPr lang="zh-CN" altLang="en-US" dirty="0">
                <a:solidFill>
                  <a:schemeClr val="tx1"/>
                </a:solidFill>
              </a:rPr>
              <a:t>的程序存贮器。</a:t>
            </a:r>
            <a:r>
              <a:rPr lang="en-US" dirty="0">
                <a:solidFill>
                  <a:schemeClr val="tx1"/>
                </a:solidFill>
              </a:rPr>
              <a:t>PIC16C56</a:t>
            </a:r>
            <a:r>
              <a:rPr lang="zh-CN" altLang="en-US" dirty="0">
                <a:solidFill>
                  <a:schemeClr val="tx1"/>
                </a:solidFill>
              </a:rPr>
              <a:t>的</a:t>
            </a:r>
            <a:r>
              <a:rPr lang="en-US" dirty="0">
                <a:solidFill>
                  <a:schemeClr val="tx1"/>
                </a:solidFill>
              </a:rPr>
              <a:t>PC</a:t>
            </a:r>
            <a:r>
              <a:rPr lang="zh-CN" altLang="en-US" dirty="0">
                <a:solidFill>
                  <a:schemeClr val="tx1"/>
                </a:solidFill>
              </a:rPr>
              <a:t>最多寻址</a:t>
            </a:r>
            <a:r>
              <a:rPr lang="en-US" dirty="0">
                <a:solidFill>
                  <a:schemeClr val="tx1"/>
                </a:solidFill>
              </a:rPr>
              <a:t>1K</a:t>
            </a:r>
            <a:r>
              <a:rPr lang="zh-CN" altLang="en-US" dirty="0">
                <a:solidFill>
                  <a:schemeClr val="tx1"/>
                </a:solidFill>
              </a:rPr>
              <a:t>的地址空间。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4.F3</a:t>
            </a:r>
            <a:r>
              <a:rPr lang="zh-CN" altLang="en-US" dirty="0">
                <a:solidFill>
                  <a:schemeClr val="tx1"/>
                </a:solidFill>
              </a:rPr>
              <a:t>状态寄存器（</a:t>
            </a:r>
            <a:r>
              <a:rPr lang="en-US" dirty="0" err="1">
                <a:solidFill>
                  <a:schemeClr val="tx1"/>
                </a:solidFill>
              </a:rPr>
              <a:t>tatus</a:t>
            </a:r>
            <a:r>
              <a:rPr lang="zh-CN" altLang="en-US" dirty="0">
                <a:solidFill>
                  <a:schemeClr val="tx1"/>
                </a:solidFill>
              </a:rPr>
              <a:t>）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F3</a:t>
            </a:r>
            <a:r>
              <a:rPr lang="zh-CN" altLang="en-US" dirty="0">
                <a:solidFill>
                  <a:schemeClr val="tx1"/>
                </a:solidFill>
              </a:rPr>
              <a:t>包含了</a:t>
            </a:r>
            <a:r>
              <a:rPr lang="en-US" dirty="0">
                <a:solidFill>
                  <a:schemeClr val="tx1"/>
                </a:solidFill>
              </a:rPr>
              <a:t>ALU</a:t>
            </a:r>
            <a:r>
              <a:rPr lang="zh-CN" altLang="en-US" dirty="0">
                <a:solidFill>
                  <a:schemeClr val="tx1"/>
                </a:solidFill>
              </a:rPr>
              <a:t>的算数状态，</a:t>
            </a:r>
            <a:r>
              <a:rPr lang="en-US" dirty="0">
                <a:solidFill>
                  <a:schemeClr val="tx1"/>
                </a:solidFill>
              </a:rPr>
              <a:t>RESET</a:t>
            </a:r>
            <a:r>
              <a:rPr lang="zh-CN" altLang="en-US" dirty="0">
                <a:solidFill>
                  <a:schemeClr val="tx1"/>
                </a:solidFill>
              </a:rPr>
              <a:t>状态，程序存贮器页面地址等。</a:t>
            </a:r>
            <a:r>
              <a:rPr lang="en-US" dirty="0">
                <a:solidFill>
                  <a:schemeClr val="tx1"/>
                </a:solidFill>
              </a:rPr>
              <a:t>F3</a:t>
            </a:r>
            <a:r>
              <a:rPr lang="zh-CN" altLang="en-US" dirty="0">
                <a:solidFill>
                  <a:schemeClr val="tx1"/>
                </a:solidFill>
              </a:rPr>
              <a:t>中除了</a:t>
            </a:r>
            <a:r>
              <a:rPr lang="en-US" dirty="0">
                <a:solidFill>
                  <a:schemeClr val="tx1"/>
                </a:solidFill>
              </a:rPr>
              <a:t>PD</a:t>
            </a:r>
            <a:r>
              <a:rPr lang="zh-CN" altLang="en-US" dirty="0">
                <a:solidFill>
                  <a:schemeClr val="tx1"/>
                </a:solidFill>
              </a:rPr>
              <a:t>和</a:t>
            </a:r>
            <a:r>
              <a:rPr lang="en-US" dirty="0">
                <a:solidFill>
                  <a:schemeClr val="tx1"/>
                </a:solidFill>
              </a:rPr>
              <a:t>TO</a:t>
            </a:r>
            <a:r>
              <a:rPr lang="zh-CN" altLang="en-US" dirty="0">
                <a:solidFill>
                  <a:schemeClr val="tx1"/>
                </a:solidFill>
              </a:rPr>
              <a:t>两位外，其他的位都可由指令来设置或者清零。注意，当执行一条欲改变</a:t>
            </a:r>
            <a:r>
              <a:rPr lang="en-US" dirty="0">
                <a:solidFill>
                  <a:schemeClr val="tx1"/>
                </a:solidFill>
              </a:rPr>
              <a:t>F3</a:t>
            </a:r>
            <a:r>
              <a:rPr lang="zh-CN" altLang="en-US" dirty="0">
                <a:solidFill>
                  <a:schemeClr val="tx1"/>
                </a:solidFill>
              </a:rPr>
              <a:t>寄存器的指令后，</a:t>
            </a:r>
            <a:r>
              <a:rPr lang="en-US" dirty="0">
                <a:solidFill>
                  <a:schemeClr val="tx1"/>
                </a:solidFill>
              </a:rPr>
              <a:t>F3</a:t>
            </a:r>
            <a:r>
              <a:rPr lang="zh-CN" altLang="en-US" dirty="0">
                <a:solidFill>
                  <a:schemeClr val="tx1"/>
                </a:solidFill>
              </a:rPr>
              <a:t>中的情况可能出乎你的意料。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5.F4</a:t>
            </a:r>
            <a:r>
              <a:rPr lang="zh-CN" altLang="en-US" dirty="0">
                <a:solidFill>
                  <a:schemeClr val="tx1"/>
                </a:solidFill>
              </a:rPr>
              <a:t>寄存器选择寄存器（</a:t>
            </a:r>
            <a:r>
              <a:rPr lang="en-US" dirty="0">
                <a:solidFill>
                  <a:schemeClr val="tx1"/>
                </a:solidFill>
              </a:rPr>
              <a:t>FSR</a:t>
            </a:r>
            <a:r>
              <a:rPr lang="zh-CN" altLang="en-US" dirty="0">
                <a:solidFill>
                  <a:schemeClr val="tx1"/>
                </a:solidFill>
              </a:rPr>
              <a:t>）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F4</a:t>
            </a:r>
            <a:r>
              <a:rPr lang="zh-CN" altLang="en-US" dirty="0">
                <a:solidFill>
                  <a:schemeClr val="tx1"/>
                </a:solidFill>
              </a:rPr>
              <a:t>的</a:t>
            </a:r>
            <a:r>
              <a:rPr lang="en-US" dirty="0">
                <a:solidFill>
                  <a:schemeClr val="tx1"/>
                </a:solidFill>
              </a:rPr>
              <a:t>0—4</a:t>
            </a:r>
            <a:r>
              <a:rPr lang="zh-CN" altLang="en-US" dirty="0">
                <a:solidFill>
                  <a:schemeClr val="tx1"/>
                </a:solidFill>
              </a:rPr>
              <a:t>位在间接寻址中用来选择</a:t>
            </a:r>
            <a:r>
              <a:rPr lang="en-US" dirty="0">
                <a:solidFill>
                  <a:schemeClr val="tx1"/>
                </a:solidFill>
              </a:rPr>
              <a:t>32</a:t>
            </a:r>
            <a:r>
              <a:rPr lang="zh-CN" altLang="en-US" dirty="0">
                <a:solidFill>
                  <a:schemeClr val="tx1"/>
                </a:solidFill>
              </a:rPr>
              <a:t>个数据寄存器。</a:t>
            </a:r>
            <a:r>
              <a:rPr lang="en-US" dirty="0">
                <a:solidFill>
                  <a:schemeClr val="tx1"/>
                </a:solidFill>
              </a:rPr>
              <a:t>5—7</a:t>
            </a:r>
            <a:r>
              <a:rPr lang="zh-CN" altLang="en-US" dirty="0">
                <a:solidFill>
                  <a:schemeClr val="tx1"/>
                </a:solidFill>
              </a:rPr>
              <a:t>位为只读位，并且恒为</a:t>
            </a:r>
            <a:r>
              <a:rPr lang="en-US" dirty="0">
                <a:solidFill>
                  <a:schemeClr val="tx1"/>
                </a:solidFill>
              </a:rPr>
              <a:t>1.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09881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22</a:t>
            </a:fld>
            <a:endParaRPr lang="en-US" altLang="zh-TW"/>
          </a:p>
        </p:txBody>
      </p:sp>
      <p:sp>
        <p:nvSpPr>
          <p:cNvPr id="3" name="TextBox 2"/>
          <p:cNvSpPr txBox="1"/>
          <p:nvPr/>
        </p:nvSpPr>
        <p:spPr>
          <a:xfrm>
            <a:off x="119516" y="1412776"/>
            <a:ext cx="8643998" cy="405252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</a:rPr>
              <a:t>二、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寄存器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PIC16C56</a:t>
            </a:r>
            <a:r>
              <a:rPr lang="zh-CN" altLang="en-US" dirty="0">
                <a:solidFill>
                  <a:schemeClr val="tx1"/>
                </a:solidFill>
              </a:rPr>
              <a:t>有两个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口，</a:t>
            </a:r>
            <a:r>
              <a:rPr lang="en-US" dirty="0">
                <a:solidFill>
                  <a:schemeClr val="tx1"/>
                </a:solidFill>
              </a:rPr>
              <a:t>RA</a:t>
            </a:r>
            <a:r>
              <a:rPr lang="zh-CN" altLang="en-US" dirty="0">
                <a:solidFill>
                  <a:schemeClr val="tx1"/>
                </a:solidFill>
              </a:rPr>
              <a:t>，</a:t>
            </a:r>
            <a:r>
              <a:rPr lang="en-US" dirty="0">
                <a:solidFill>
                  <a:schemeClr val="tx1"/>
                </a:solidFill>
              </a:rPr>
              <a:t>RB</a:t>
            </a:r>
            <a:r>
              <a:rPr lang="zh-CN" altLang="en-US" dirty="0">
                <a:solidFill>
                  <a:schemeClr val="tx1"/>
                </a:solidFill>
              </a:rPr>
              <a:t>（</a:t>
            </a:r>
            <a:r>
              <a:rPr lang="en-US" dirty="0">
                <a:solidFill>
                  <a:schemeClr val="tx1"/>
                </a:solidFill>
              </a:rPr>
              <a:t>F5</a:t>
            </a:r>
            <a:r>
              <a:rPr lang="zh-CN" altLang="en-US" dirty="0">
                <a:solidFill>
                  <a:schemeClr val="tx1"/>
                </a:solidFill>
              </a:rPr>
              <a:t>和</a:t>
            </a:r>
            <a:r>
              <a:rPr lang="en-US" dirty="0">
                <a:solidFill>
                  <a:schemeClr val="tx1"/>
                </a:solidFill>
              </a:rPr>
              <a:t>F6</a:t>
            </a:r>
            <a:r>
              <a:rPr lang="zh-CN" altLang="en-US" dirty="0">
                <a:solidFill>
                  <a:schemeClr val="tx1"/>
                </a:solidFill>
              </a:rPr>
              <a:t>）。与其他寄存器一样，它们都可以由指令来读写。他们都是可以编程的双向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口，可以由程序来确定每一根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端口的输入和输出状态。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1.F5</a:t>
            </a:r>
            <a:r>
              <a:rPr lang="zh-CN" altLang="en-US" dirty="0">
                <a:solidFill>
                  <a:schemeClr val="tx1"/>
                </a:solidFill>
              </a:rPr>
              <a:t>口（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zh-CN" altLang="en-US" dirty="0">
                <a:solidFill>
                  <a:schemeClr val="tx1"/>
                </a:solidFill>
              </a:rPr>
              <a:t>口）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4</a:t>
            </a:r>
            <a:r>
              <a:rPr lang="zh-CN" altLang="en-US" dirty="0">
                <a:solidFill>
                  <a:schemeClr val="tx1"/>
                </a:solidFill>
              </a:rPr>
              <a:t>位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口寄存器。只能使用其低四位。高四位永远定义为</a:t>
            </a:r>
            <a:r>
              <a:rPr lang="en-US" dirty="0">
                <a:solidFill>
                  <a:schemeClr val="tx1"/>
                </a:solidFill>
              </a:rPr>
              <a:t>0.</a:t>
            </a:r>
            <a:endParaRPr lang="zh-CN" altLang="en-US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2.F6</a:t>
            </a:r>
            <a:r>
              <a:rPr lang="zh-CN" altLang="en-US" dirty="0">
                <a:solidFill>
                  <a:schemeClr val="tx1"/>
                </a:solidFill>
              </a:rPr>
              <a:t>（</a:t>
            </a:r>
            <a:r>
              <a:rPr lang="en-US" dirty="0">
                <a:solidFill>
                  <a:schemeClr val="tx1"/>
                </a:solidFill>
              </a:rPr>
              <a:t>B</a:t>
            </a:r>
            <a:r>
              <a:rPr lang="zh-CN" altLang="en-US" dirty="0">
                <a:solidFill>
                  <a:schemeClr val="tx1"/>
                </a:solidFill>
              </a:rPr>
              <a:t>口）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8</a:t>
            </a:r>
            <a:r>
              <a:rPr lang="zh-CN" altLang="en-US" dirty="0">
                <a:solidFill>
                  <a:schemeClr val="tx1"/>
                </a:solidFill>
              </a:rPr>
              <a:t>位的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口寄存器。</a:t>
            </a:r>
            <a:endParaRPr lang="en-US" altLang="zh-CN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</a:rPr>
              <a:t>三．通用寄存器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F07——F1FH </a:t>
            </a:r>
            <a:r>
              <a:rPr lang="zh-CN" altLang="en-US" dirty="0">
                <a:solidFill>
                  <a:schemeClr val="tx1"/>
                </a:solidFill>
              </a:rPr>
              <a:t>为通用寄存器。</a:t>
            </a: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23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2120808"/>
            <a:ext cx="8501122" cy="2721001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</a:rPr>
              <a:t>四．特殊寄存器</a:t>
            </a:r>
            <a:endParaRPr lang="en-US" altLang="zh-CN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控制寄存器（</a:t>
            </a:r>
            <a:r>
              <a:rPr lang="en-US" dirty="0">
                <a:solidFill>
                  <a:schemeClr val="tx1"/>
                </a:solidFill>
              </a:rPr>
              <a:t>TRISA</a:t>
            </a:r>
            <a:r>
              <a:rPr lang="zh-CN" altLang="en-US" dirty="0">
                <a:solidFill>
                  <a:schemeClr val="tx1"/>
                </a:solidFill>
              </a:rPr>
              <a:t>，</a:t>
            </a:r>
            <a:r>
              <a:rPr lang="en-US" dirty="0">
                <a:solidFill>
                  <a:schemeClr val="tx1"/>
                </a:solidFill>
              </a:rPr>
              <a:t>TRISB</a:t>
            </a:r>
            <a:r>
              <a:rPr lang="zh-CN" altLang="en-US" dirty="0">
                <a:solidFill>
                  <a:schemeClr val="tx1"/>
                </a:solidFill>
              </a:rPr>
              <a:t>）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</a:rPr>
              <a:t>它们分别对应</a:t>
            </a:r>
            <a:r>
              <a:rPr lang="en-US" dirty="0">
                <a:solidFill>
                  <a:schemeClr val="tx1"/>
                </a:solidFill>
              </a:rPr>
              <a:t>A B</a:t>
            </a:r>
            <a:r>
              <a:rPr lang="zh-CN" altLang="en-US" dirty="0">
                <a:solidFill>
                  <a:schemeClr val="tx1"/>
                </a:solidFill>
              </a:rPr>
              <a:t>口，其中</a:t>
            </a:r>
            <a:r>
              <a:rPr lang="en-US" dirty="0">
                <a:solidFill>
                  <a:schemeClr val="tx1"/>
                </a:solidFill>
              </a:rPr>
              <a:t>TRISA</a:t>
            </a:r>
            <a:r>
              <a:rPr lang="zh-CN" altLang="en-US" dirty="0">
                <a:solidFill>
                  <a:schemeClr val="tx1"/>
                </a:solidFill>
              </a:rPr>
              <a:t>只有四位，和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zh-CN" altLang="en-US" dirty="0">
                <a:solidFill>
                  <a:schemeClr val="tx1"/>
                </a:solidFill>
              </a:rPr>
              <a:t>口对应。执行</a:t>
            </a:r>
            <a:r>
              <a:rPr lang="en-US" dirty="0">
                <a:solidFill>
                  <a:schemeClr val="tx1"/>
                </a:solidFill>
              </a:rPr>
              <a:t>TRISF</a:t>
            </a:r>
            <a:r>
              <a:rPr lang="zh-CN" altLang="en-US" dirty="0">
                <a:solidFill>
                  <a:schemeClr val="tx1"/>
                </a:solidFill>
              </a:rPr>
              <a:t>指令可把</a:t>
            </a:r>
            <a:r>
              <a:rPr lang="en-US" dirty="0">
                <a:solidFill>
                  <a:schemeClr val="tx1"/>
                </a:solidFill>
              </a:rPr>
              <a:t>W</a:t>
            </a:r>
            <a:r>
              <a:rPr lang="zh-CN" altLang="en-US" dirty="0">
                <a:solidFill>
                  <a:schemeClr val="tx1"/>
                </a:solidFill>
              </a:rPr>
              <a:t>的值置入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控制寄存器，一次来定义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端口的输入和输出状态。当写入</a:t>
            </a:r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zh-CN" altLang="en-US" dirty="0">
                <a:solidFill>
                  <a:schemeClr val="tx1"/>
                </a:solidFill>
              </a:rPr>
              <a:t>时候，将相应的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端口置为输入状态（高阻），当写入</a:t>
            </a:r>
            <a:r>
              <a:rPr lang="en-US" dirty="0">
                <a:solidFill>
                  <a:schemeClr val="tx1"/>
                </a:solidFill>
              </a:rPr>
              <a:t>0</a:t>
            </a:r>
            <a:r>
              <a:rPr lang="zh-CN" altLang="en-US" dirty="0">
                <a:solidFill>
                  <a:schemeClr val="tx1"/>
                </a:solidFill>
              </a:rPr>
              <a:t>，则将相应的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端口置为输出状态。</a:t>
            </a:r>
            <a:r>
              <a:rPr lang="en-US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控制寄存器都是只写寄存器，在</a:t>
            </a:r>
            <a:r>
              <a:rPr lang="en-US" dirty="0">
                <a:solidFill>
                  <a:schemeClr val="tx1"/>
                </a:solidFill>
              </a:rPr>
              <a:t>RESET</a:t>
            </a:r>
            <a:r>
              <a:rPr lang="zh-CN" altLang="en-US" dirty="0">
                <a:solidFill>
                  <a:schemeClr val="tx1"/>
                </a:solidFill>
              </a:rPr>
              <a:t>后，自动置为</a:t>
            </a:r>
            <a:r>
              <a:rPr lang="en-US" dirty="0">
                <a:solidFill>
                  <a:schemeClr val="tx1"/>
                </a:solidFill>
              </a:rPr>
              <a:t>1.</a:t>
            </a:r>
            <a:endParaRPr lang="zh-CN" altLang="en-US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24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9672" y="2492896"/>
            <a:ext cx="5400600" cy="170303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知识点小结</a:t>
            </a:r>
            <a:endParaRPr lang="en-US" altLang="zh-CN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/>
                </a:solidFill>
              </a:rPr>
              <a:t>熟悉</a:t>
            </a:r>
            <a:r>
              <a:rPr lang="en-US" altLang="zh-CN" dirty="0">
                <a:solidFill>
                  <a:schemeClr val="tx1"/>
                </a:solidFill>
              </a:rPr>
              <a:t>CPU</a:t>
            </a:r>
            <a:r>
              <a:rPr lang="zh-CN" altLang="en-US" dirty="0">
                <a:solidFill>
                  <a:schemeClr val="tx1"/>
                </a:solidFill>
              </a:rPr>
              <a:t>内部硬件架构；</a:t>
            </a:r>
            <a:endParaRPr lang="en-US" altLang="zh-CN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/>
                </a:solidFill>
              </a:rPr>
              <a:t>熟悉</a:t>
            </a:r>
            <a:r>
              <a:rPr lang="en-US" altLang="zh-CN" dirty="0">
                <a:solidFill>
                  <a:schemeClr val="tx1"/>
                </a:solidFill>
              </a:rPr>
              <a:t>PIC MCU</a:t>
            </a:r>
            <a:r>
              <a:rPr lang="zh-CN" altLang="en-US" dirty="0">
                <a:solidFill>
                  <a:schemeClr val="tx1"/>
                </a:solidFill>
              </a:rPr>
              <a:t>内部硬件架构；</a:t>
            </a:r>
            <a:endParaRPr lang="en-US" altLang="zh-CN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54565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25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2996952"/>
            <a:ext cx="8501122" cy="1003608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5400" dirty="0">
                <a:solidFill>
                  <a:schemeClr val="tx1"/>
                </a:solidFill>
              </a:rPr>
              <a:t>谢谢！</a:t>
            </a:r>
          </a:p>
        </p:txBody>
      </p:sp>
    </p:spTree>
    <p:extLst>
      <p:ext uri="{BB962C8B-B14F-4D97-AF65-F5344CB8AC3E}">
        <p14:creationId xmlns:p14="http://schemas.microsoft.com/office/powerpoint/2010/main" val="428885281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3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8271196" cy="403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57224" y="5500702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微处理器的外部结构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596" y="5854503"/>
            <a:ext cx="8429684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/>
              <a:t>从上面</a:t>
            </a:r>
            <a:r>
              <a:rPr lang="en-US" altLang="zh-CN" dirty="0"/>
              <a:t>CPU</a:t>
            </a:r>
            <a:r>
              <a:rPr lang="zh-CN" altLang="en-US" dirty="0"/>
              <a:t>的作用中我们可以清楚地发现，</a:t>
            </a:r>
            <a:r>
              <a:rPr lang="en-US" altLang="zh-CN" dirty="0"/>
              <a:t>CPU</a:t>
            </a:r>
            <a:r>
              <a:rPr lang="zh-CN" altLang="en-US" dirty="0"/>
              <a:t>并不能独立工作，它强大的功能只有配合外部的存储器和其他例如像显示器等</a:t>
            </a:r>
            <a:r>
              <a:rPr lang="en-US" altLang="zh-CN" dirty="0"/>
              <a:t>IO</a:t>
            </a:r>
            <a:r>
              <a:rPr lang="zh-CN" altLang="en-US" dirty="0"/>
              <a:t>部件才能体现出来。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4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44" y="1285860"/>
            <a:ext cx="87868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微处理器通常有比较多的管脚与外部结构连接而进行通信，完成信息的交换。例如</a:t>
            </a:r>
            <a:r>
              <a:rPr lang="en-US" altLang="zh-CN" dirty="0"/>
              <a:t>8086CPU</a:t>
            </a:r>
            <a:r>
              <a:rPr lang="zh-CN" altLang="en-US" dirty="0"/>
              <a:t>单片芯片就有</a:t>
            </a:r>
            <a:r>
              <a:rPr lang="en-US" altLang="zh-CN" dirty="0"/>
              <a:t>40</a:t>
            </a:r>
            <a:r>
              <a:rPr lang="zh-CN" altLang="en-US" dirty="0"/>
              <a:t>个管脚。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我们将这些引脚信号称为微处理器级的总线，它的功能如下：</a:t>
            </a:r>
            <a:endParaRPr lang="en-US" altLang="zh-CN" dirty="0"/>
          </a:p>
          <a:p>
            <a:endParaRPr lang="en-US" altLang="zh-CN" dirty="0"/>
          </a:p>
          <a:p>
            <a:pPr>
              <a:buFont typeface="Wingdings" pitchFamily="2" charset="2"/>
              <a:buChar char="Ø"/>
            </a:pPr>
            <a:r>
              <a:rPr lang="zh-CN" altLang="en-US" dirty="0"/>
              <a:t>与存储器之间交换信息。</a:t>
            </a:r>
            <a:endParaRPr lang="en-US" altLang="zh-CN" dirty="0"/>
          </a:p>
          <a:p>
            <a:pPr>
              <a:buFont typeface="Wingdings" pitchFamily="2" charset="2"/>
              <a:buChar char="Ø"/>
            </a:pPr>
            <a:r>
              <a:rPr lang="zh-CN" altLang="en-US" dirty="0"/>
              <a:t>与</a:t>
            </a:r>
            <a:r>
              <a:rPr lang="en-US" altLang="zh-CN" dirty="0"/>
              <a:t>IO</a:t>
            </a:r>
            <a:r>
              <a:rPr lang="zh-CN" altLang="en-US" dirty="0"/>
              <a:t>设备之间交换信息。</a:t>
            </a:r>
            <a:endParaRPr lang="en-US" altLang="zh-CN" dirty="0"/>
          </a:p>
          <a:p>
            <a:pPr>
              <a:buFont typeface="Wingdings" pitchFamily="2" charset="2"/>
              <a:buChar char="Ø"/>
            </a:pPr>
            <a:r>
              <a:rPr lang="zh-CN" altLang="en-US" dirty="0"/>
              <a:t>能输入输出必要的信号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406" y="3786190"/>
            <a:ext cx="8501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总线是用于连接</a:t>
            </a:r>
            <a:r>
              <a:rPr lang="en-US" altLang="zh-CN" dirty="0"/>
              <a:t>CPU</a:t>
            </a:r>
            <a:r>
              <a:rPr lang="zh-CN" altLang="en-US" dirty="0"/>
              <a:t>与其他部件的一组连线。总线从功能上分为三种：</a:t>
            </a:r>
            <a:endParaRPr lang="en-US" altLang="zh-CN" dirty="0"/>
          </a:p>
          <a:p>
            <a:endParaRPr lang="en-US" altLang="zh-CN" dirty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数据总线（</a:t>
            </a:r>
            <a:r>
              <a:rPr lang="en-US" altLang="zh-CN" dirty="0"/>
              <a:t>data bus</a:t>
            </a:r>
            <a:r>
              <a:rPr lang="zh-CN" altLang="en-US" dirty="0"/>
              <a:t>）</a:t>
            </a:r>
            <a:r>
              <a:rPr lang="en-US" altLang="zh-CN" dirty="0"/>
              <a:t>:</a:t>
            </a:r>
            <a:r>
              <a:rPr lang="zh-CN" altLang="en-US" dirty="0"/>
              <a:t>传送信息</a:t>
            </a:r>
            <a:endParaRPr lang="en-US" altLang="zh-CN" dirty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地址总线（</a:t>
            </a:r>
            <a:r>
              <a:rPr lang="en-US" altLang="zh-CN" dirty="0"/>
              <a:t>address bus</a:t>
            </a:r>
            <a:r>
              <a:rPr lang="zh-CN" altLang="en-US" dirty="0"/>
              <a:t>）</a:t>
            </a:r>
            <a:r>
              <a:rPr lang="en-US" altLang="zh-CN" dirty="0"/>
              <a:t>:</a:t>
            </a:r>
            <a:r>
              <a:rPr lang="zh-CN" altLang="en-US" dirty="0"/>
              <a:t>传送地址码</a:t>
            </a:r>
            <a:endParaRPr lang="en-US" altLang="zh-CN" dirty="0"/>
          </a:p>
          <a:p>
            <a:pPr>
              <a:buFont typeface="Wingdings" pitchFamily="2" charset="2"/>
              <a:buChar char="u"/>
            </a:pPr>
            <a:r>
              <a:rPr lang="zh-CN" altLang="en-US" dirty="0"/>
              <a:t>控制总线（</a:t>
            </a:r>
            <a:r>
              <a:rPr lang="en-US" altLang="zh-CN" dirty="0"/>
              <a:t>control bus</a:t>
            </a:r>
            <a:r>
              <a:rPr lang="zh-CN" altLang="en-US" dirty="0"/>
              <a:t>）</a:t>
            </a:r>
            <a:r>
              <a:rPr lang="en-US" altLang="zh-CN" dirty="0"/>
              <a:t>:</a:t>
            </a:r>
            <a:r>
              <a:rPr lang="zh-CN" altLang="en-US" dirty="0"/>
              <a:t>传送控制信号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5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35729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CPU</a:t>
            </a:r>
            <a:r>
              <a:rPr lang="zh-CN" altLang="en-US" dirty="0"/>
              <a:t>内部结构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2143116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从前面的章节我们知道</a:t>
            </a:r>
            <a:r>
              <a:rPr lang="en-US" altLang="zh-CN" dirty="0"/>
              <a:t>CPU</a:t>
            </a:r>
            <a:r>
              <a:rPr lang="zh-CN" altLang="en-US" dirty="0"/>
              <a:t>有强大的计算功能，其实，它的控制功能也是很重要的一部分功能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928934"/>
            <a:ext cx="84296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CPU</a:t>
            </a:r>
            <a:r>
              <a:rPr lang="zh-CN" altLang="en-US" dirty="0"/>
              <a:t>功能</a:t>
            </a:r>
            <a:r>
              <a:rPr lang="en-US" altLang="zh-CN" dirty="0"/>
              <a:t>:</a:t>
            </a:r>
          </a:p>
          <a:p>
            <a:endParaRPr lang="en-US" altLang="zh-CN" dirty="0"/>
          </a:p>
          <a:p>
            <a:pPr>
              <a:buFont typeface="Wingdings" pitchFamily="2" charset="2"/>
              <a:buChar char="l"/>
            </a:pPr>
            <a:r>
              <a:rPr lang="en-US" altLang="zh-CN" dirty="0"/>
              <a:t>1.</a:t>
            </a:r>
            <a:r>
              <a:rPr lang="zh-CN" altLang="en-US" dirty="0"/>
              <a:t>进行算数运算和逻辑运算</a:t>
            </a:r>
            <a:endParaRPr lang="en-US" altLang="zh-CN" dirty="0"/>
          </a:p>
          <a:p>
            <a:pPr>
              <a:buFont typeface="Wingdings" pitchFamily="2" charset="2"/>
              <a:buChar char="l"/>
            </a:pPr>
            <a:r>
              <a:rPr lang="en-US" altLang="zh-CN" dirty="0"/>
              <a:t>2.</a:t>
            </a:r>
            <a:r>
              <a:rPr lang="zh-CN" altLang="en-US" dirty="0"/>
              <a:t>具有接收存储器与</a:t>
            </a:r>
            <a:r>
              <a:rPr lang="en-US" altLang="zh-CN" dirty="0"/>
              <a:t>IO</a:t>
            </a:r>
            <a:r>
              <a:rPr lang="zh-CN" altLang="en-US" dirty="0"/>
              <a:t>接口的数据和发送数据给存储器与</a:t>
            </a:r>
            <a:r>
              <a:rPr lang="en-US" altLang="zh-CN" dirty="0"/>
              <a:t>IO</a:t>
            </a:r>
            <a:r>
              <a:rPr lang="zh-CN" altLang="en-US" dirty="0"/>
              <a:t>接口的能力</a:t>
            </a:r>
            <a:endParaRPr lang="en-US" altLang="zh-CN" dirty="0"/>
          </a:p>
          <a:p>
            <a:pPr>
              <a:buFont typeface="Wingdings" pitchFamily="2" charset="2"/>
              <a:buChar char="l"/>
            </a:pPr>
            <a:r>
              <a:rPr lang="en-US" altLang="zh-CN" dirty="0"/>
              <a:t>3.</a:t>
            </a:r>
            <a:r>
              <a:rPr lang="zh-CN" altLang="en-US" dirty="0"/>
              <a:t>可以暂存少量数据</a:t>
            </a:r>
            <a:endParaRPr lang="en-US" altLang="zh-CN" dirty="0"/>
          </a:p>
          <a:p>
            <a:pPr>
              <a:buFont typeface="Wingdings" pitchFamily="2" charset="2"/>
              <a:buChar char="l"/>
            </a:pPr>
            <a:r>
              <a:rPr lang="en-US" altLang="zh-CN" dirty="0"/>
              <a:t>4.</a:t>
            </a:r>
            <a:r>
              <a:rPr lang="zh-CN" altLang="en-US" dirty="0"/>
              <a:t>能对指令进行寄存、译码、并且执行指令所规定的操作</a:t>
            </a:r>
            <a:endParaRPr lang="en-US" altLang="zh-CN" dirty="0"/>
          </a:p>
          <a:p>
            <a:pPr>
              <a:buFont typeface="Wingdings" pitchFamily="2" charset="2"/>
              <a:buChar char="l"/>
            </a:pPr>
            <a:r>
              <a:rPr lang="en-US" altLang="zh-CN" dirty="0"/>
              <a:t>5.</a:t>
            </a:r>
            <a:r>
              <a:rPr lang="zh-CN" altLang="en-US" dirty="0"/>
              <a:t>能提供整个系统所需的定时和控制信号</a:t>
            </a:r>
            <a:endParaRPr lang="en-US" altLang="zh-CN" dirty="0"/>
          </a:p>
          <a:p>
            <a:pPr>
              <a:buFont typeface="Wingdings" pitchFamily="2" charset="2"/>
              <a:buChar char="l"/>
            </a:pPr>
            <a:r>
              <a:rPr lang="en-US" altLang="zh-CN" dirty="0"/>
              <a:t>6.</a:t>
            </a:r>
            <a:r>
              <a:rPr lang="zh-CN" altLang="en-US" dirty="0"/>
              <a:t>可响应</a:t>
            </a:r>
            <a:r>
              <a:rPr lang="en-US" altLang="zh-CN" dirty="0"/>
              <a:t>IO</a:t>
            </a:r>
            <a:r>
              <a:rPr lang="zh-CN" altLang="en-US" dirty="0"/>
              <a:t>设备发出的中断信号</a:t>
            </a: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6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504825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929454" y="2285992"/>
            <a:ext cx="4286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微处理器的内部结构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7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1357298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从</a:t>
            </a:r>
            <a:r>
              <a:rPr lang="en-US" altLang="zh-CN" dirty="0"/>
              <a:t>CPU</a:t>
            </a:r>
            <a:r>
              <a:rPr lang="zh-CN" altLang="en-US" dirty="0"/>
              <a:t>的内部结构可以看出，</a:t>
            </a:r>
            <a:r>
              <a:rPr lang="en-US" altLang="zh-CN" dirty="0"/>
              <a:t>CPU</a:t>
            </a:r>
            <a:r>
              <a:rPr lang="zh-CN" altLang="en-US" dirty="0"/>
              <a:t>由四部分构成：算术逻辑运算单元（</a:t>
            </a:r>
            <a:r>
              <a:rPr lang="en-US" altLang="zh-CN" dirty="0"/>
              <a:t>ALU</a:t>
            </a:r>
            <a:r>
              <a:rPr lang="zh-CN" altLang="en-US" dirty="0"/>
              <a:t>），工作寄存器、控制器、和</a:t>
            </a:r>
            <a:r>
              <a:rPr lang="en-US" altLang="zh-CN" dirty="0"/>
              <a:t>IO</a:t>
            </a:r>
            <a:r>
              <a:rPr lang="zh-CN" altLang="en-US" dirty="0"/>
              <a:t>控制逻辑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61768" y="2064633"/>
            <a:ext cx="4071396" cy="43849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1.</a:t>
            </a:r>
            <a:r>
              <a:rPr lang="zh-CN" altLang="en-US" b="1" dirty="0">
                <a:solidFill>
                  <a:srgbClr val="FF0000"/>
                </a:solidFill>
              </a:rPr>
              <a:t>算术逻辑运算单元</a:t>
            </a:r>
            <a:r>
              <a:rPr lang="en-US" altLang="zh-CN" b="1" dirty="0">
                <a:solidFill>
                  <a:srgbClr val="FF0000"/>
                </a:solidFill>
              </a:rPr>
              <a:t>ALU</a:t>
            </a:r>
            <a:r>
              <a:rPr lang="zh-CN" altLang="en-US" b="1" dirty="0">
                <a:solidFill>
                  <a:srgbClr val="FF0000"/>
                </a:solidFill>
              </a:rPr>
              <a:t>：</a:t>
            </a:r>
            <a:r>
              <a:rPr lang="zh-CN" altLang="en-US" dirty="0"/>
              <a:t>它是运算器的核心，完成所有的运算操作。它是一个组合逻辑电路，无记忆功能。它有两个输入端和一个输出端，在控制信号的控制下，可以完成不同的操作。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2.</a:t>
            </a:r>
            <a:r>
              <a:rPr lang="zh-CN" altLang="en-US" b="1" dirty="0">
                <a:solidFill>
                  <a:srgbClr val="FF0000"/>
                </a:solidFill>
              </a:rPr>
              <a:t>工作寄存器：</a:t>
            </a:r>
            <a:r>
              <a:rPr lang="zh-CN" altLang="en-US" dirty="0"/>
              <a:t>可以暂存寻址信息和计算过程中的中间结果。数据寄存器用于暂存操作数以及中间结果，地址寄存器用于暂存操作数的寻址信息。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3.</a:t>
            </a:r>
            <a:r>
              <a:rPr lang="zh-CN" altLang="en-US" b="1" dirty="0">
                <a:solidFill>
                  <a:srgbClr val="FF0000"/>
                </a:solidFill>
              </a:rPr>
              <a:t>控制器：</a:t>
            </a:r>
            <a:r>
              <a:rPr lang="zh-CN" altLang="en-US" dirty="0"/>
              <a:t>它是</a:t>
            </a:r>
            <a:r>
              <a:rPr lang="en-US" altLang="zh-CN" dirty="0"/>
              <a:t>CPU</a:t>
            </a:r>
            <a:r>
              <a:rPr lang="zh-CN" altLang="en-US" dirty="0"/>
              <a:t>的“指挥中心”，完成指令的读入、寄存和译码，并且产生控制信号序列，使</a:t>
            </a:r>
            <a:r>
              <a:rPr lang="en-US" altLang="zh-CN" dirty="0"/>
              <a:t>ALU</a:t>
            </a:r>
            <a:r>
              <a:rPr lang="zh-CN" altLang="en-US" dirty="0"/>
              <a:t>完成制定操作。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4.IO</a:t>
            </a:r>
            <a:r>
              <a:rPr lang="zh-CN" altLang="en-US" b="1" dirty="0">
                <a:solidFill>
                  <a:srgbClr val="FF0000"/>
                </a:solidFill>
              </a:rPr>
              <a:t>控制逻辑</a:t>
            </a:r>
            <a:r>
              <a:rPr lang="zh-CN" altLang="en-US" dirty="0">
                <a:solidFill>
                  <a:srgbClr val="FF0000"/>
                </a:solidFill>
              </a:rPr>
              <a:t>：</a:t>
            </a:r>
            <a:r>
              <a:rPr lang="zh-CN" altLang="en-US" dirty="0"/>
              <a:t>处理</a:t>
            </a:r>
            <a:r>
              <a:rPr lang="en-US" altLang="zh-CN" dirty="0"/>
              <a:t>IO</a:t>
            </a:r>
            <a:r>
              <a:rPr lang="zh-CN" altLang="en-US" dirty="0"/>
              <a:t>操作。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C951601-3E3A-45A2-B9F1-14FFE499F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2064633"/>
            <a:ext cx="4248472" cy="438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8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7944" y="1287790"/>
            <a:ext cx="4824536" cy="5078313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/>
            <a:r>
              <a:rPr lang="zh-CN" altLang="en-US" b="1" dirty="0"/>
              <a:t>控制器由下列部件组成：</a:t>
            </a:r>
            <a:endParaRPr lang="en-US" altLang="zh-CN" b="1" dirty="0"/>
          </a:p>
          <a:p>
            <a:pPr marL="342900" indent="-342900" algn="just"/>
            <a:endParaRPr lang="en-US" altLang="zh-CN" dirty="0"/>
          </a:p>
          <a:p>
            <a:pPr marL="342900" indent="-342900" algn="just">
              <a:buFont typeface="+mj-ea"/>
              <a:buAutoNum type="circleNumDbPlain"/>
            </a:pPr>
            <a:r>
              <a:rPr lang="zh-CN" altLang="en-US" b="1" dirty="0">
                <a:solidFill>
                  <a:srgbClr val="FF0000"/>
                </a:solidFill>
              </a:rPr>
              <a:t>程序计数器（</a:t>
            </a:r>
            <a:r>
              <a:rPr lang="en-US" altLang="zh-CN" b="1" dirty="0">
                <a:solidFill>
                  <a:srgbClr val="FF0000"/>
                </a:solidFill>
              </a:rPr>
              <a:t>PC</a:t>
            </a:r>
            <a:r>
              <a:rPr lang="zh-CN" altLang="en-US" b="1" dirty="0">
                <a:solidFill>
                  <a:srgbClr val="FF0000"/>
                </a:solidFill>
              </a:rPr>
              <a:t>：</a:t>
            </a:r>
            <a:r>
              <a:rPr lang="en-US" altLang="zh-CN" b="1" dirty="0">
                <a:solidFill>
                  <a:srgbClr val="FF0000"/>
                </a:solidFill>
              </a:rPr>
              <a:t>program counter</a:t>
            </a:r>
            <a:r>
              <a:rPr lang="zh-CN" altLang="en-US" b="1" dirty="0">
                <a:solidFill>
                  <a:srgbClr val="FF0000"/>
                </a:solidFill>
              </a:rPr>
              <a:t>）</a:t>
            </a:r>
            <a:r>
              <a:rPr lang="en-US" altLang="zh-CN" b="1" dirty="0">
                <a:solidFill>
                  <a:srgbClr val="FF0000"/>
                </a:solidFill>
              </a:rPr>
              <a:t>:</a:t>
            </a:r>
            <a:r>
              <a:rPr lang="zh-CN" altLang="en-US" dirty="0"/>
              <a:t>用于保存下一条需要执行的指令的地址，也称指令指针</a:t>
            </a:r>
            <a:r>
              <a:rPr lang="en-US" altLang="zh-CN" dirty="0"/>
              <a:t>instruction pointer</a:t>
            </a:r>
            <a:r>
              <a:rPr lang="zh-CN" altLang="en-US" dirty="0"/>
              <a:t>；</a:t>
            </a:r>
            <a:endParaRPr lang="en-US" altLang="zh-CN" dirty="0"/>
          </a:p>
          <a:p>
            <a:pPr marL="342900" indent="-342900" algn="just">
              <a:buFont typeface="+mj-ea"/>
              <a:buAutoNum type="circleNumDbPlain"/>
            </a:pPr>
            <a:r>
              <a:rPr lang="zh-CN" altLang="en-US" b="1" dirty="0">
                <a:solidFill>
                  <a:srgbClr val="FF0000"/>
                </a:solidFill>
              </a:rPr>
              <a:t>指令寄存器（</a:t>
            </a:r>
            <a:r>
              <a:rPr lang="en-US" altLang="zh-CN" b="1" dirty="0">
                <a:solidFill>
                  <a:srgbClr val="FF0000"/>
                </a:solidFill>
              </a:rPr>
              <a:t>instruction register</a:t>
            </a:r>
            <a:r>
              <a:rPr lang="zh-CN" altLang="en-US" b="1" dirty="0">
                <a:solidFill>
                  <a:srgbClr val="FF0000"/>
                </a:solidFill>
              </a:rPr>
              <a:t>，</a:t>
            </a:r>
            <a:r>
              <a:rPr lang="en-US" altLang="zh-CN" b="1" dirty="0">
                <a:solidFill>
                  <a:srgbClr val="FF0000"/>
                </a:solidFill>
              </a:rPr>
              <a:t>IR</a:t>
            </a:r>
            <a:r>
              <a:rPr lang="zh-CN" altLang="en-US" b="1" dirty="0">
                <a:solidFill>
                  <a:srgbClr val="FF0000"/>
                </a:solidFill>
              </a:rPr>
              <a:t>）</a:t>
            </a:r>
            <a:r>
              <a:rPr lang="zh-CN" altLang="en-US" dirty="0"/>
              <a:t>：用于保存从存储器中读入的当前需要执行的指令；</a:t>
            </a:r>
            <a:endParaRPr lang="en-US" altLang="zh-CN" dirty="0"/>
          </a:p>
          <a:p>
            <a:pPr marL="342900" indent="-342900" algn="just">
              <a:buFont typeface="+mj-ea"/>
              <a:buAutoNum type="circleNumDbPlain"/>
            </a:pPr>
            <a:r>
              <a:rPr lang="zh-CN" altLang="en-US" b="1" dirty="0">
                <a:solidFill>
                  <a:srgbClr val="FF0000"/>
                </a:solidFill>
              </a:rPr>
              <a:t>指令译码器（</a:t>
            </a:r>
            <a:r>
              <a:rPr lang="en-US" altLang="zh-CN" b="1" dirty="0">
                <a:solidFill>
                  <a:srgbClr val="FF0000"/>
                </a:solidFill>
              </a:rPr>
              <a:t>instruction decoder , ID</a:t>
            </a:r>
            <a:r>
              <a:rPr lang="zh-CN" altLang="en-US" b="1" dirty="0">
                <a:solidFill>
                  <a:srgbClr val="FF0000"/>
                </a:solidFill>
              </a:rPr>
              <a:t>）：</a:t>
            </a:r>
            <a:r>
              <a:rPr lang="zh-CN" altLang="en-US" dirty="0"/>
              <a:t>对指令进行译码；</a:t>
            </a:r>
            <a:endParaRPr lang="en-US" altLang="zh-CN" dirty="0"/>
          </a:p>
          <a:p>
            <a:pPr marL="342900" indent="-342900" algn="just">
              <a:buFont typeface="+mj-ea"/>
              <a:buAutoNum type="circleNumDbPlain"/>
            </a:pPr>
            <a:r>
              <a:rPr lang="zh-CN" altLang="en-US" b="1" dirty="0">
                <a:solidFill>
                  <a:srgbClr val="FF0000"/>
                </a:solidFill>
              </a:rPr>
              <a:t>控制逻辑部件：</a:t>
            </a:r>
            <a:r>
              <a:rPr lang="zh-CN" altLang="en-US" dirty="0"/>
              <a:t>根据指令译码的分析，产生控制信号，以完成指令规定的操作；</a:t>
            </a:r>
            <a:endParaRPr lang="en-US" altLang="zh-CN" dirty="0"/>
          </a:p>
          <a:p>
            <a:pPr marL="342900" indent="-342900" algn="just">
              <a:buFont typeface="+mj-ea"/>
              <a:buAutoNum type="circleNumDbPlain"/>
            </a:pPr>
            <a:r>
              <a:rPr lang="zh-CN" altLang="en-US" b="1" dirty="0">
                <a:solidFill>
                  <a:srgbClr val="FF0000"/>
                </a:solidFill>
              </a:rPr>
              <a:t>微处理器状态字（</a:t>
            </a:r>
            <a:r>
              <a:rPr lang="en-US" altLang="zh-CN" b="1" dirty="0">
                <a:solidFill>
                  <a:srgbClr val="FF0000"/>
                </a:solidFill>
              </a:rPr>
              <a:t>processor state word , PSW</a:t>
            </a:r>
            <a:r>
              <a:rPr lang="zh-CN" altLang="en-US" b="1" dirty="0">
                <a:solidFill>
                  <a:srgbClr val="FF0000"/>
                </a:solidFill>
              </a:rPr>
              <a:t>）：</a:t>
            </a:r>
            <a:r>
              <a:rPr lang="zh-CN" altLang="en-US" dirty="0"/>
              <a:t>寄存处理器当前的状态，指令结果是否为</a:t>
            </a:r>
            <a:r>
              <a:rPr lang="en-US" altLang="zh-CN" dirty="0"/>
              <a:t>0</a:t>
            </a:r>
            <a:r>
              <a:rPr lang="zh-CN" altLang="en-US" dirty="0"/>
              <a:t>，结果是正负、有没有进位、错位，是否溢出等状态；</a:t>
            </a:r>
            <a:endParaRPr lang="en-US" altLang="zh-CN" dirty="0"/>
          </a:p>
          <a:p>
            <a:pPr marL="342900" indent="-342900" algn="just">
              <a:buFont typeface="+mj-ea"/>
              <a:buAutoNum type="circleNumDbPlain"/>
            </a:pPr>
            <a:r>
              <a:rPr lang="zh-CN" altLang="en-US" b="1" dirty="0">
                <a:solidFill>
                  <a:srgbClr val="FF0000"/>
                </a:solidFill>
              </a:rPr>
              <a:t>堆栈指针（</a:t>
            </a:r>
            <a:r>
              <a:rPr lang="en-US" altLang="zh-CN" b="1" dirty="0">
                <a:solidFill>
                  <a:srgbClr val="FF0000"/>
                </a:solidFill>
              </a:rPr>
              <a:t>stack pointer , SP</a:t>
            </a:r>
            <a:r>
              <a:rPr lang="zh-CN" altLang="en-US" b="1" dirty="0">
                <a:solidFill>
                  <a:srgbClr val="FF0000"/>
                </a:solidFill>
              </a:rPr>
              <a:t>）</a:t>
            </a:r>
            <a:r>
              <a:rPr lang="en-US" altLang="zh-CN" b="1" dirty="0">
                <a:solidFill>
                  <a:srgbClr val="FF0000"/>
                </a:solidFill>
              </a:rPr>
              <a:t>: </a:t>
            </a:r>
            <a:r>
              <a:rPr lang="zh-CN" altLang="en-US" dirty="0"/>
              <a:t>指示堆栈的地址。</a:t>
            </a:r>
            <a:endParaRPr lang="en-US" altLang="zh-CN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0FC35A9-3AF4-4505-B633-51BF382CA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844824"/>
            <a:ext cx="3816424" cy="396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CB4F9-AED2-4BFC-929C-B9F06778CB39}" type="slidenum">
              <a:rPr lang="en-US" altLang="zh-TW" smtClean="0"/>
              <a:pPr/>
              <a:t>9</a:t>
            </a:fld>
            <a:endParaRPr lang="en-US" altLang="zh-TW"/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0" y="0"/>
            <a:ext cx="7675562" cy="101566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第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1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章  </a:t>
            </a:r>
            <a:r>
              <a: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CPU</a:t>
            </a:r>
            <a:r>
              <a:rPr kumimoji="0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itchFamily="49" charset="-122"/>
                <a:ea typeface="楷体" pitchFamily="49" charset="-122"/>
                <a:cs typeface="+mj-cs"/>
              </a:rPr>
              <a:t>结构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268760"/>
            <a:ext cx="5562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05414" y="1187336"/>
            <a:ext cx="3357586" cy="5078313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左图为</a:t>
            </a:r>
            <a:r>
              <a:rPr lang="en-US" altLang="zh-CN" dirty="0">
                <a:solidFill>
                  <a:schemeClr val="tx1"/>
                </a:solidFill>
              </a:rPr>
              <a:t>CPU</a:t>
            </a:r>
            <a:r>
              <a:rPr lang="zh-CN" altLang="en-US" dirty="0">
                <a:solidFill>
                  <a:schemeClr val="tx1"/>
                </a:solidFill>
              </a:rPr>
              <a:t>的功能结构，它主要包含两个独立的逻辑单元：执行单元（</a:t>
            </a:r>
            <a:r>
              <a:rPr lang="en-US" altLang="zh-CN" dirty="0">
                <a:solidFill>
                  <a:schemeClr val="tx1"/>
                </a:solidFill>
              </a:rPr>
              <a:t>execution</a:t>
            </a:r>
            <a:r>
              <a:rPr lang="zh-CN" altLang="en-US" dirty="0">
                <a:solidFill>
                  <a:schemeClr val="tx1"/>
                </a:solidFill>
              </a:rPr>
              <a:t>）</a:t>
            </a:r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、和总线接口单元</a:t>
            </a:r>
            <a:r>
              <a:rPr lang="en-US" altLang="zh-CN" dirty="0">
                <a:solidFill>
                  <a:schemeClr val="tx1"/>
                </a:solidFill>
              </a:rPr>
              <a:t>BIU</a:t>
            </a:r>
            <a:r>
              <a:rPr lang="zh-CN" altLang="en-US" dirty="0">
                <a:solidFill>
                  <a:schemeClr val="tx1"/>
                </a:solidFill>
              </a:rPr>
              <a:t>（</a:t>
            </a:r>
            <a:r>
              <a:rPr lang="en-US" altLang="zh-CN" dirty="0">
                <a:solidFill>
                  <a:schemeClr val="tx1"/>
                </a:solidFill>
              </a:rPr>
              <a:t>bus interface unit)</a:t>
            </a:r>
            <a:r>
              <a:rPr lang="zh-CN" altLang="en-US" dirty="0">
                <a:solidFill>
                  <a:schemeClr val="tx1"/>
                </a:solidFill>
              </a:rPr>
              <a:t>。</a:t>
            </a:r>
            <a:r>
              <a:rPr lang="en-US" altLang="zh-CN" dirty="0">
                <a:solidFill>
                  <a:schemeClr val="tx1"/>
                </a:solidFill>
              </a:rPr>
              <a:t>ALU</a:t>
            </a:r>
            <a:r>
              <a:rPr lang="zh-CN" altLang="en-US" dirty="0">
                <a:solidFill>
                  <a:schemeClr val="tx1"/>
                </a:solidFill>
              </a:rPr>
              <a:t>的数据总线、队列总线用于</a:t>
            </a:r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内部、</a:t>
            </a:r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与</a:t>
            </a:r>
            <a:r>
              <a:rPr lang="en-US" altLang="zh-CN" dirty="0">
                <a:solidFill>
                  <a:schemeClr val="tx1"/>
                </a:solidFill>
              </a:rPr>
              <a:t>BIU</a:t>
            </a:r>
            <a:r>
              <a:rPr lang="zh-CN" altLang="en-US" dirty="0">
                <a:solidFill>
                  <a:schemeClr val="tx1"/>
                </a:solidFill>
              </a:rPr>
              <a:t>之间的通信。</a:t>
            </a:r>
            <a:endParaRPr lang="en-US" altLang="zh-CN" dirty="0">
              <a:solidFill>
                <a:schemeClr val="tx1"/>
              </a:solidFill>
            </a:endParaRPr>
          </a:p>
          <a:p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的功能是执行指令规定的操作，主要部件有：算数逻辑运算单元</a:t>
            </a:r>
            <a:r>
              <a:rPr lang="en-US" altLang="zh-CN" dirty="0">
                <a:solidFill>
                  <a:schemeClr val="tx1"/>
                </a:solidFill>
              </a:rPr>
              <a:t>ALU</a:t>
            </a:r>
            <a:r>
              <a:rPr lang="zh-CN" altLang="en-US" dirty="0">
                <a:solidFill>
                  <a:schemeClr val="tx1"/>
                </a:solidFill>
              </a:rPr>
              <a:t>、暂存器、</a:t>
            </a:r>
            <a:r>
              <a:rPr lang="en-US" altLang="zh-CN" dirty="0">
                <a:solidFill>
                  <a:schemeClr val="tx1"/>
                </a:solidFill>
              </a:rPr>
              <a:t>EU</a:t>
            </a:r>
            <a:r>
              <a:rPr lang="zh-CN" altLang="en-US" dirty="0">
                <a:solidFill>
                  <a:schemeClr val="tx1"/>
                </a:solidFill>
              </a:rPr>
              <a:t>控制器、微处理器状态字</a:t>
            </a:r>
            <a:r>
              <a:rPr lang="en-US" altLang="zh-CN" dirty="0">
                <a:solidFill>
                  <a:schemeClr val="tx1"/>
                </a:solidFill>
              </a:rPr>
              <a:t>PSW</a:t>
            </a:r>
            <a:r>
              <a:rPr lang="zh-CN" altLang="en-US" dirty="0">
                <a:solidFill>
                  <a:schemeClr val="tx1"/>
                </a:solidFill>
              </a:rPr>
              <a:t>、和通信寄存器组。</a:t>
            </a:r>
            <a:r>
              <a:rPr lang="en-US" altLang="zh-CN" dirty="0">
                <a:solidFill>
                  <a:schemeClr val="tx1"/>
                </a:solidFill>
              </a:rPr>
              <a:t>BIU</a:t>
            </a:r>
            <a:r>
              <a:rPr lang="zh-CN" altLang="en-US" dirty="0">
                <a:solidFill>
                  <a:schemeClr val="tx1"/>
                </a:solidFill>
              </a:rPr>
              <a:t>主要完成</a:t>
            </a:r>
            <a:r>
              <a:rPr lang="en-US" altLang="zh-CN" dirty="0">
                <a:solidFill>
                  <a:schemeClr val="tx1"/>
                </a:solidFill>
              </a:rPr>
              <a:t>CPU</a:t>
            </a:r>
            <a:r>
              <a:rPr lang="zh-CN" altLang="en-US" dirty="0">
                <a:solidFill>
                  <a:schemeClr val="tx1"/>
                </a:solidFill>
              </a:rPr>
              <a:t>与存贮器和</a:t>
            </a:r>
            <a:r>
              <a:rPr lang="en-US" altLang="zh-CN" dirty="0">
                <a:solidFill>
                  <a:schemeClr val="tx1"/>
                </a:solidFill>
              </a:rPr>
              <a:t>IO</a:t>
            </a:r>
            <a:r>
              <a:rPr lang="zh-CN" altLang="en-US" dirty="0">
                <a:solidFill>
                  <a:schemeClr val="tx1"/>
                </a:solidFill>
              </a:rPr>
              <a:t>设别之间的信息传递，主要部件有：算数逻辑运算单元</a:t>
            </a:r>
            <a:r>
              <a:rPr lang="en-US" altLang="zh-CN" dirty="0">
                <a:solidFill>
                  <a:schemeClr val="tx1"/>
                </a:solidFill>
              </a:rPr>
              <a:t>ALU</a:t>
            </a:r>
            <a:r>
              <a:rPr lang="zh-CN" altLang="en-US" dirty="0">
                <a:solidFill>
                  <a:schemeClr val="tx1"/>
                </a:solidFill>
              </a:rPr>
              <a:t>，段寄存器，指令指针，内部寄存器，指令队列寄存器和总线控制电路等。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空白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苏小伟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UXD2002">
  <a:themeElements>
    <a:clrScheme name="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0A4F9A"/>
      </a:accent1>
      <a:accent2>
        <a:srgbClr val="0099CC"/>
      </a:accent2>
      <a:accent3>
        <a:srgbClr val="FFFFFF"/>
      </a:accent3>
      <a:accent4>
        <a:srgbClr val="000000"/>
      </a:accent4>
      <a:accent5>
        <a:srgbClr val="AAB2CA"/>
      </a:accent5>
      <a:accent6>
        <a:srgbClr val="008AB9"/>
      </a:accent6>
      <a:hlink>
        <a:srgbClr val="FF6600"/>
      </a:hlink>
      <a:folHlink>
        <a:srgbClr val="F1B621"/>
      </a:folHlink>
    </a:clrScheme>
    <a:fontScheme name="iWatt Standard Presentation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iWatt Standard Presentation (2)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Watt Standard Presentation (2)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Watt Standard Presentation (2)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3069</TotalTime>
  <Words>2688</Words>
  <Application>Microsoft Office PowerPoint</Application>
  <PresentationFormat>全屏显示(4:3)</PresentationFormat>
  <Paragraphs>172</Paragraphs>
  <Slides>25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华文行楷</vt:lpstr>
      <vt:lpstr>楷体</vt:lpstr>
      <vt:lpstr>Arial</vt:lpstr>
      <vt:lpstr>Arial Black</vt:lpstr>
      <vt:lpstr>Calibri</vt:lpstr>
      <vt:lpstr>Times New Roman</vt:lpstr>
      <vt:lpstr>Wingdings</vt:lpstr>
      <vt:lpstr>自定义设计方案</vt:lpstr>
      <vt:lpstr>空白</vt:lpstr>
      <vt:lpstr>苏小伟</vt:lpstr>
      <vt:lpstr>UXD2002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sxw</dc:creator>
  <cp:lastModifiedBy>zhixiong</cp:lastModifiedBy>
  <cp:revision>407</cp:revision>
  <dcterms:created xsi:type="dcterms:W3CDTF">2013-02-18T03:15:59Z</dcterms:created>
  <dcterms:modified xsi:type="dcterms:W3CDTF">2020-12-19T15:02:15Z</dcterms:modified>
</cp:coreProperties>
</file>