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6" r:id="rId2"/>
    <p:sldMasterId id="2147483673" r:id="rId3"/>
    <p:sldMasterId id="2147483710" r:id="rId4"/>
  </p:sldMasterIdLst>
  <p:notesMasterIdLst>
    <p:notesMasterId r:id="rId37"/>
  </p:notesMasterIdLst>
  <p:sldIdLst>
    <p:sldId id="303" r:id="rId5"/>
    <p:sldId id="256" r:id="rId6"/>
    <p:sldId id="257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5" r:id="rId15"/>
    <p:sldId id="286" r:id="rId16"/>
    <p:sldId id="268" r:id="rId17"/>
    <p:sldId id="269" r:id="rId18"/>
    <p:sldId id="287" r:id="rId19"/>
    <p:sldId id="288" r:id="rId20"/>
    <p:sldId id="289" r:id="rId21"/>
    <p:sldId id="292" r:id="rId22"/>
    <p:sldId id="294" r:id="rId23"/>
    <p:sldId id="295" r:id="rId24"/>
    <p:sldId id="296" r:id="rId25"/>
    <p:sldId id="290" r:id="rId26"/>
    <p:sldId id="291" r:id="rId27"/>
    <p:sldId id="293" r:id="rId28"/>
    <p:sldId id="297" r:id="rId29"/>
    <p:sldId id="298" r:id="rId30"/>
    <p:sldId id="299" r:id="rId31"/>
    <p:sldId id="300" r:id="rId32"/>
    <p:sldId id="302" r:id="rId33"/>
    <p:sldId id="301" r:id="rId34"/>
    <p:sldId id="305" r:id="rId35"/>
    <p:sldId id="304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27" autoAdjust="0"/>
  </p:normalViewPr>
  <p:slideViewPr>
    <p:cSldViewPr>
      <p:cViewPr varScale="1">
        <p:scale>
          <a:sx n="156" d="100"/>
          <a:sy n="156" d="100"/>
        </p:scale>
        <p:origin x="1940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66811-710F-4D93-A9EC-29C08A6E8D4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314BD-F556-40A2-A100-13968A80BE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西安电子科技大学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2700" y="2057400"/>
            <a:ext cx="9156700" cy="25146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D1FFD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>
              <a:effectLst>
                <a:outerShdw blurRad="38100" dist="38100" dir="2700000" algn="tl">
                  <a:srgbClr val="FFFFFF"/>
                </a:outerShdw>
              </a:effectLst>
              <a:ea typeface="PMingLiU" pitchFamily="18" charset="-120"/>
            </a:endParaRPr>
          </a:p>
        </p:txBody>
      </p:sp>
      <p:pic>
        <p:nvPicPr>
          <p:cNvPr id="5" name="Picture 6" descr="iWatt-Logo-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2590800" y="2862263"/>
            <a:ext cx="6248400" cy="603250"/>
          </a:xfrm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>
            <a:lvl1pPr>
              <a:lnSpc>
                <a:spcPct val="110000"/>
              </a:lnSpc>
              <a:defRPr b="0">
                <a:solidFill>
                  <a:srgbClr val="FFFFFF"/>
                </a:solidFill>
                <a:latin typeface="Arial Black" pitchFamily="34" charset="0"/>
              </a:defRPr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5410200"/>
            <a:ext cx="6248400" cy="366713"/>
          </a:xfrm>
        </p:spPr>
        <p:txBody>
          <a:bodyPr>
            <a:spAutoFit/>
          </a:bodyPr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613525"/>
            <a:ext cx="457200" cy="244475"/>
          </a:xfrm>
        </p:spPr>
        <p:txBody>
          <a:bodyPr anchor="b">
            <a:spAutoFit/>
          </a:bodyPr>
          <a:lstStyle>
            <a:lvl1pPr>
              <a:defRPr sz="1000" b="0">
                <a:solidFill>
                  <a:schemeClr val="accent1"/>
                </a:solidFill>
              </a:defRPr>
            </a:lvl1pPr>
          </a:lstStyle>
          <a:p>
            <a:fld id="{7B4DA3DF-5973-4A52-91DD-3B6A792D24F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51602-ED82-404A-87E4-C0C4ACC7270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557CF-C906-45D4-B2CA-E307A1B95E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77F3C-BF27-48D7-81CA-78D77DC2B9E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E1401-548A-4DA4-A9CC-52A58266150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0B5A85-CD66-492E-806D-AF5BAFACF323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CB4F9-AED2-4BFC-929C-B9F06778CB3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ACB42-30F4-4A14-ADDD-06841BCC983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164AE-249D-4C07-9D7B-F4B699F650B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E55E3-EEF0-4BC0-AA52-E3F448365F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2250" y="457200"/>
            <a:ext cx="2114550" cy="57912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191250" cy="579120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FC4CC-645C-437E-B202-C9939A50C27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003358-5F4E-4CAB-8AC2-9148AAF2B35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標題及圖表或組織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SmartArt 版面配置區 2"/>
          <p:cNvSpPr>
            <a:spLocks noGrp="1"/>
          </p:cNvSpPr>
          <p:nvPr>
            <p:ph type="dgm" idx="1"/>
          </p:nvPr>
        </p:nvSpPr>
        <p:spPr>
          <a:xfrm>
            <a:off x="228600" y="1524000"/>
            <a:ext cx="8458200" cy="4724400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D7363-84C7-44FF-BF2E-EB5E0EA4083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20, 2020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629400"/>
            <a:ext cx="9144000" cy="228600"/>
            <a:chOff x="0" y="4176"/>
            <a:chExt cx="5760" cy="144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auto">
            <a:xfrm>
              <a:off x="4224" y="4176"/>
              <a:ext cx="1536" cy="144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auto">
            <a:xfrm>
              <a:off x="0" y="4176"/>
              <a:ext cx="4224" cy="144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pic>
        <p:nvPicPr>
          <p:cNvPr id="2051" name="Picture 5" descr="shadow"/>
          <p:cNvPicPr>
            <a:picLocks noChangeAspect="1" noChangeArrowheads="1"/>
          </p:cNvPicPr>
          <p:nvPr/>
        </p:nvPicPr>
        <p:blipFill>
          <a:blip r:embed="rId15"/>
          <a:srcRect b="26718"/>
          <a:stretch>
            <a:fillRect/>
          </a:stretch>
        </p:blipFill>
        <p:spPr bwMode="auto">
          <a:xfrm>
            <a:off x="0" y="1066800"/>
            <a:ext cx="800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49238" y="457200"/>
            <a:ext cx="76755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958850"/>
            <a:ext cx="7924800" cy="107950"/>
            <a:chOff x="0" y="604"/>
            <a:chExt cx="4992" cy="68"/>
          </a:xfrm>
        </p:grpSpPr>
        <p:sp>
          <p:nvSpPr>
            <p:cNvPr id="10249" name="Rectangle 9"/>
            <p:cNvSpPr>
              <a:spLocks noChangeArrowheads="1"/>
            </p:cNvSpPr>
            <p:nvPr userDrawn="1"/>
          </p:nvSpPr>
          <p:spPr bwMode="auto">
            <a:xfrm>
              <a:off x="4416" y="604"/>
              <a:ext cx="576" cy="68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auto">
            <a:xfrm>
              <a:off x="0" y="604"/>
              <a:ext cx="4416" cy="68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1066800"/>
            <a:ext cx="7924800" cy="42863"/>
            <a:chOff x="0" y="672"/>
            <a:chExt cx="4992" cy="27"/>
          </a:xfrm>
        </p:grpSpPr>
        <p:sp>
          <p:nvSpPr>
            <p:cNvPr id="10252" name="Rectangle 12"/>
            <p:cNvSpPr>
              <a:spLocks noChangeArrowheads="1"/>
            </p:cNvSpPr>
            <p:nvPr userDrawn="1"/>
          </p:nvSpPr>
          <p:spPr bwMode="auto">
            <a:xfrm>
              <a:off x="0" y="672"/>
              <a:ext cx="4416" cy="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auto">
            <a:xfrm>
              <a:off x="4416" y="672"/>
              <a:ext cx="576" cy="27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762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effectLst/>
                <a:ea typeface="PMingLiU" pitchFamily="18" charset="-120"/>
              </a:defRPr>
            </a:lvl1pPr>
          </a:lstStyle>
          <a:p>
            <a:fld id="{725A9F7C-01AC-481C-AD09-29BB19577D0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25000"/>
        </a:spcAft>
        <a:buClr>
          <a:srgbClr val="186030"/>
        </a:buClr>
        <a:buSzPct val="12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</a:t>
            </a:fld>
            <a:endParaRPr lang="en-US" altLang="zh-TW"/>
          </a:p>
        </p:txBody>
      </p:sp>
      <p:sp>
        <p:nvSpPr>
          <p:cNvPr id="4" name="TextBox 3"/>
          <p:cNvSpPr txBox="1"/>
          <p:nvPr/>
        </p:nvSpPr>
        <p:spPr>
          <a:xfrm>
            <a:off x="395536" y="2996952"/>
            <a:ext cx="8501122" cy="8610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8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48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章  机器码在</a:t>
            </a:r>
            <a:r>
              <a:rPr lang="en-US" altLang="zh-CN" sz="48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CPU</a:t>
            </a:r>
            <a:r>
              <a:rPr lang="zh-CN" altLang="en-US" sz="48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执行过程</a:t>
            </a:r>
          </a:p>
        </p:txBody>
      </p:sp>
    </p:spTree>
    <p:extLst>
      <p:ext uri="{BB962C8B-B14F-4D97-AF65-F5344CB8AC3E}">
        <p14:creationId xmlns:p14="http://schemas.microsoft.com/office/powerpoint/2010/main" val="195763419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10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643050"/>
            <a:ext cx="4481520" cy="47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3952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2844" y="2786058"/>
            <a:ext cx="4000528" cy="286232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dirty="0"/>
              <a:t>如图所示，</a:t>
            </a:r>
            <a:r>
              <a:rPr lang="en-US" altLang="zh-CN" dirty="0"/>
              <a:t>hex</a:t>
            </a:r>
            <a:r>
              <a:rPr lang="zh-CN" altLang="en-US" dirty="0"/>
              <a:t>文件是使用</a:t>
            </a:r>
            <a:r>
              <a:rPr lang="en-US" altLang="zh-CN" dirty="0"/>
              <a:t>PIC</a:t>
            </a:r>
            <a:r>
              <a:rPr lang="zh-CN" altLang="en-US" dirty="0"/>
              <a:t>单片机厂家提供的</a:t>
            </a:r>
            <a:r>
              <a:rPr lang="en-US" altLang="zh-CN" dirty="0"/>
              <a:t>C</a:t>
            </a:r>
            <a:r>
              <a:rPr lang="zh-CN" altLang="en-US" dirty="0"/>
              <a:t>语言编译器生成的机器语言程序，我们可以看到地址</a:t>
            </a:r>
            <a:r>
              <a:rPr lang="en-US" altLang="zh-CN" dirty="0"/>
              <a:t>3ff</a:t>
            </a:r>
            <a:r>
              <a:rPr lang="zh-CN" altLang="en-US" dirty="0"/>
              <a:t>里面存放指令</a:t>
            </a:r>
            <a:r>
              <a:rPr lang="en-US" altLang="zh-CN" dirty="0"/>
              <a:t>A00</a:t>
            </a:r>
            <a:r>
              <a:rPr lang="zh-CN" altLang="en-US" dirty="0"/>
              <a:t>；地址</a:t>
            </a:r>
            <a:r>
              <a:rPr lang="en-US" altLang="zh-CN" dirty="0"/>
              <a:t>000</a:t>
            </a:r>
            <a:r>
              <a:rPr lang="zh-CN" altLang="en-US" dirty="0"/>
              <a:t>存放指令</a:t>
            </a:r>
            <a:r>
              <a:rPr lang="en-US" altLang="zh-CN" dirty="0"/>
              <a:t>30B</a:t>
            </a:r>
          </a:p>
          <a:p>
            <a:pPr>
              <a:buFont typeface="Wingdings" pitchFamily="2" charset="2"/>
              <a:buChar char="u"/>
            </a:pP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en-US" altLang="zh-CN" dirty="0"/>
              <a:t>A00</a:t>
            </a:r>
            <a:r>
              <a:rPr lang="zh-CN" altLang="en-US" dirty="0"/>
              <a:t>转化为二进制</a:t>
            </a:r>
            <a:r>
              <a:rPr lang="en-US" altLang="zh-CN" dirty="0"/>
              <a:t>:  1010_0000_0000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/>
              <a:t>30B</a:t>
            </a:r>
            <a:r>
              <a:rPr lang="zh-CN" altLang="en-US" dirty="0"/>
              <a:t>转化为二进制：</a:t>
            </a:r>
            <a:r>
              <a:rPr lang="en-US" altLang="zh-CN" dirty="0"/>
              <a:t>0011_0000_1011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3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643050"/>
            <a:ext cx="4481520" cy="47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3952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42844" y="2786058"/>
            <a:ext cx="4000528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在</a:t>
            </a:r>
            <a:r>
              <a:rPr lang="en-US" altLang="zh-CN" dirty="0"/>
              <a:t>PIC</a:t>
            </a:r>
            <a:r>
              <a:rPr lang="zh-CN" altLang="en-US" dirty="0"/>
              <a:t>指令中查找，发现：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1010_0000_0000  </a:t>
            </a:r>
            <a:r>
              <a:rPr lang="zh-CN" altLang="en-US" dirty="0"/>
              <a:t>：</a:t>
            </a:r>
            <a:r>
              <a:rPr lang="en-US" altLang="zh-CN" dirty="0"/>
              <a:t>GOTO 0</a:t>
            </a:r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0011_0000_1011   </a:t>
            </a:r>
            <a:r>
              <a:rPr lang="zh-CN" altLang="en-US" dirty="0"/>
              <a:t>：</a:t>
            </a:r>
            <a:r>
              <a:rPr lang="en-US" altLang="zh-CN" dirty="0"/>
              <a:t>RRF 8,0</a:t>
            </a:r>
          </a:p>
          <a:p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跳转到 地址</a:t>
            </a:r>
            <a:r>
              <a:rPr lang="en-US" altLang="zh-CN" dirty="0"/>
              <a:t>0</a:t>
            </a:r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对寄存器</a:t>
            </a:r>
            <a:r>
              <a:rPr lang="en-US" altLang="zh-CN" dirty="0"/>
              <a:t>11</a:t>
            </a:r>
            <a:r>
              <a:rPr lang="zh-CN" altLang="en-US" dirty="0"/>
              <a:t>循环右移</a:t>
            </a:r>
            <a:r>
              <a:rPr lang="en-US" altLang="zh-CN" dirty="0"/>
              <a:t>1</a:t>
            </a:r>
            <a:r>
              <a:rPr lang="zh-CN" altLang="en-US" dirty="0"/>
              <a:t>一位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12</a:t>
            </a:fld>
            <a:endParaRPr lang="en-US" altLang="zh-TW"/>
          </a:p>
        </p:txBody>
      </p:sp>
      <p:sp>
        <p:nvSpPr>
          <p:cNvPr id="3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4" name="灯片编号占位符 1"/>
          <p:cNvSpPr txBox="1">
            <a:spLocks/>
          </p:cNvSpPr>
          <p:nvPr/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3952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42844" y="3929066"/>
            <a:ext cx="1357322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上电复位</a:t>
            </a:r>
            <a:r>
              <a:rPr lang="en-US" altLang="zh-CN" dirty="0"/>
              <a:t>,</a:t>
            </a:r>
            <a:r>
              <a:rPr lang="zh-CN" altLang="en-US" dirty="0"/>
              <a:t>初始化地址</a:t>
            </a:r>
            <a:r>
              <a:rPr lang="en-US" altLang="zh-CN" dirty="0"/>
              <a:t>3ff</a:t>
            </a:r>
            <a:endParaRPr lang="zh-CN" alt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00438"/>
            <a:ext cx="25002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714620"/>
            <a:ext cx="36433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右箭头 12"/>
          <p:cNvSpPr/>
          <p:nvPr/>
        </p:nvSpPr>
        <p:spPr bwMode="auto">
          <a:xfrm>
            <a:off x="1571604" y="4357694"/>
            <a:ext cx="200026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地址：</a:t>
            </a:r>
            <a:r>
              <a:rPr lang="en-US" altLang="zh-CN" sz="1400" dirty="0"/>
              <a:t>111_1111_1111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2071670" y="4143380"/>
            <a:ext cx="35719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接连接符 16"/>
          <p:cNvCxnSpPr/>
          <p:nvPr/>
        </p:nvCxnSpPr>
        <p:spPr bwMode="auto">
          <a:xfrm rot="5400000" flipH="1" flipV="1">
            <a:off x="2321703" y="40362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2428860" y="3929066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接连接符 22"/>
          <p:cNvCxnSpPr/>
          <p:nvPr/>
        </p:nvCxnSpPr>
        <p:spPr bwMode="auto">
          <a:xfrm rot="5400000">
            <a:off x="2607455" y="40362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直接连接符 24"/>
          <p:cNvCxnSpPr/>
          <p:nvPr/>
        </p:nvCxnSpPr>
        <p:spPr bwMode="auto">
          <a:xfrm>
            <a:off x="2714612" y="4143380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直接连接符 26"/>
          <p:cNvCxnSpPr/>
          <p:nvPr/>
        </p:nvCxnSpPr>
        <p:spPr bwMode="auto">
          <a:xfrm rot="5400000" flipH="1" flipV="1">
            <a:off x="2893207" y="40362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直接连接符 28"/>
          <p:cNvCxnSpPr/>
          <p:nvPr/>
        </p:nvCxnSpPr>
        <p:spPr bwMode="auto">
          <a:xfrm>
            <a:off x="3000364" y="3929066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直接连接符 30"/>
          <p:cNvCxnSpPr/>
          <p:nvPr/>
        </p:nvCxnSpPr>
        <p:spPr bwMode="auto">
          <a:xfrm rot="5400000">
            <a:off x="3178959" y="40362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直接连接符 32"/>
          <p:cNvCxnSpPr/>
          <p:nvPr/>
        </p:nvCxnSpPr>
        <p:spPr bwMode="auto">
          <a:xfrm>
            <a:off x="3286116" y="4143380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右箭头 33"/>
          <p:cNvSpPr/>
          <p:nvPr/>
        </p:nvSpPr>
        <p:spPr bwMode="auto">
          <a:xfrm>
            <a:off x="6000760" y="4143380"/>
            <a:ext cx="2286016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指令：</a:t>
            </a:r>
            <a:r>
              <a:rPr lang="en-US" altLang="zh-CN" sz="1400" dirty="0"/>
              <a:t>1010_0000_0000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15338" y="3720116"/>
            <a:ext cx="642910" cy="646331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</a:t>
            </a:r>
            <a:endParaRPr lang="en-US" altLang="zh-CN" dirty="0"/>
          </a:p>
          <a:p>
            <a:r>
              <a:rPr lang="zh-CN" altLang="en-US" dirty="0"/>
              <a:t>执行</a:t>
            </a:r>
            <a:endParaRPr lang="en-US" altLang="zh-CN" dirty="0"/>
          </a:p>
        </p:txBody>
      </p:sp>
      <p:sp>
        <p:nvSpPr>
          <p:cNvPr id="37" name="下弧形箭头 36"/>
          <p:cNvSpPr/>
          <p:nvPr/>
        </p:nvSpPr>
        <p:spPr bwMode="auto">
          <a:xfrm rot="10800000" flipV="1">
            <a:off x="2428860" y="4786322"/>
            <a:ext cx="6215106" cy="1071570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29124" y="578645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跳转到 地址</a:t>
            </a:r>
            <a:r>
              <a:rPr lang="en-US" altLang="zh-CN" b="1" dirty="0"/>
              <a:t>0</a:t>
            </a:r>
          </a:p>
          <a:p>
            <a:pPr algn="ctr"/>
            <a:r>
              <a:rPr lang="en-US" altLang="zh-CN" b="1" dirty="0"/>
              <a:t>PC&lt;=0000_0000_00</a:t>
            </a:r>
            <a:endParaRPr lang="zh-CN" altLang="en-US" b="1" dirty="0"/>
          </a:p>
        </p:txBody>
      </p:sp>
      <p:sp>
        <p:nvSpPr>
          <p:cNvPr id="39" name="右箭头 38"/>
          <p:cNvSpPr/>
          <p:nvPr/>
        </p:nvSpPr>
        <p:spPr bwMode="auto">
          <a:xfrm>
            <a:off x="1571604" y="4286256"/>
            <a:ext cx="2000264" cy="285752"/>
          </a:xfrm>
          <a:prstGeom prst="rightArrow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地址：</a:t>
            </a:r>
            <a:r>
              <a:rPr lang="en-US" altLang="zh-CN" sz="1400" dirty="0"/>
              <a:t>00_0000_0000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0" name="右箭头 39"/>
          <p:cNvSpPr/>
          <p:nvPr/>
        </p:nvSpPr>
        <p:spPr bwMode="auto">
          <a:xfrm>
            <a:off x="6000760" y="3929066"/>
            <a:ext cx="2286016" cy="285752"/>
          </a:xfrm>
          <a:prstGeom prst="rightArrow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指令：</a:t>
            </a:r>
            <a:r>
              <a:rPr lang="en-US" altLang="zh-CN" sz="1400" dirty="0"/>
              <a:t> 0011_0000_1011 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1" name="下弧形箭头 40"/>
          <p:cNvSpPr/>
          <p:nvPr/>
        </p:nvSpPr>
        <p:spPr bwMode="auto">
          <a:xfrm rot="10800000" flipV="1">
            <a:off x="2357422" y="4643446"/>
            <a:ext cx="6215106" cy="1071570"/>
          </a:xfrm>
          <a:prstGeom prst="curvedUp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9124" y="492919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再次修改地址指针。。。。。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00562" y="1643050"/>
            <a:ext cx="4286280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注</a:t>
            </a:r>
            <a:r>
              <a:rPr lang="en-US" altLang="zh-CN" dirty="0"/>
              <a:t>:</a:t>
            </a:r>
          </a:p>
          <a:p>
            <a:r>
              <a:rPr lang="en-US" altLang="zh-CN" dirty="0"/>
              <a:t>PC </a:t>
            </a:r>
            <a:r>
              <a:rPr lang="zh-CN" altLang="en-US" dirty="0"/>
              <a:t>指针除过</a:t>
            </a:r>
            <a:r>
              <a:rPr lang="en-US" altLang="zh-CN" dirty="0" err="1"/>
              <a:t>goto</a:t>
            </a:r>
            <a:r>
              <a:rPr lang="zh-CN" altLang="en-US" dirty="0"/>
              <a:t>等跳转指令以外，</a:t>
            </a:r>
            <a:r>
              <a:rPr lang="en-US" altLang="zh-CN" dirty="0"/>
              <a:t>	</a:t>
            </a:r>
            <a:r>
              <a:rPr lang="zh-CN" altLang="en-US" dirty="0"/>
              <a:t>都是顺序加一。</a:t>
            </a:r>
            <a:endParaRPr lang="en-US" altLang="zh-CN" dirty="0"/>
          </a:p>
          <a:p>
            <a:r>
              <a:rPr lang="zh-CN" altLang="en-US" dirty="0"/>
              <a:t>也就是正常情况下，本条指令执行完后，</a:t>
            </a:r>
            <a:r>
              <a:rPr lang="en-US" altLang="zh-CN" dirty="0"/>
              <a:t>PC&lt;=PC +1</a:t>
            </a:r>
          </a:p>
          <a:p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3" grpId="0" animBg="1"/>
      <p:bldP spid="13" grpId="1" animBg="1"/>
      <p:bldP spid="34" grpId="0" animBg="1"/>
      <p:bldP spid="34" grpId="1" animBg="1"/>
      <p:bldP spid="35" grpId="0" animBg="1"/>
      <p:bldP spid="35" grpId="1" animBg="1"/>
      <p:bldP spid="37" grpId="0" animBg="1"/>
      <p:bldP spid="37" grpId="1" animBg="1"/>
      <p:bldP spid="38" grpId="0"/>
      <p:bldP spid="39" grpId="0" animBg="1"/>
      <p:bldP spid="40" grpId="0" animBg="1"/>
      <p:bldP spid="41" grpId="0" animBg="1"/>
      <p:bldP spid="42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rgbClr val="FF0000"/>
                </a:solidFill>
              </a:rPr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sp>
        <p:nvSpPr>
          <p:cNvPr id="6" name="灯片编号占位符 1"/>
          <p:cNvSpPr txBox="1">
            <a:spLocks/>
          </p:cNvSpPr>
          <p:nvPr/>
        </p:nvSpPr>
        <p:spPr bwMode="auto">
          <a:xfrm>
            <a:off x="8915400" y="67818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7" name="灯片编号占位符 1"/>
          <p:cNvSpPr txBox="1">
            <a:spLocks/>
          </p:cNvSpPr>
          <p:nvPr/>
        </p:nvSpPr>
        <p:spPr bwMode="auto">
          <a:xfrm>
            <a:off x="8915400" y="67818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sp>
        <p:nvSpPr>
          <p:cNvPr id="8" name="灯片编号占位符 1"/>
          <p:cNvSpPr txBox="1">
            <a:spLocks/>
          </p:cNvSpPr>
          <p:nvPr/>
        </p:nvSpPr>
        <p:spPr bwMode="auto">
          <a:xfrm>
            <a:off x="8915400" y="67818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B4F9-AED2-4BFC-929C-B9F06778CB39}" type="slidenum">
              <a:rPr kumimoji="0" lang="en-US" altLang="zh-TW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PMingLiU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TW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PMingLiU" pitchFamily="18" charset="-120"/>
              <a:cs typeface="+mn-cs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682" y="1795450"/>
            <a:ext cx="3952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14282" y="4081466"/>
            <a:ext cx="1357322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上电复位</a:t>
            </a:r>
            <a:r>
              <a:rPr lang="en-US" altLang="zh-CN" dirty="0"/>
              <a:t>,</a:t>
            </a:r>
            <a:r>
              <a:rPr lang="zh-CN" altLang="en-US" dirty="0"/>
              <a:t>初始化地址</a:t>
            </a:r>
            <a:r>
              <a:rPr lang="en-US" altLang="zh-CN" dirty="0"/>
              <a:t>3ff</a:t>
            </a:r>
            <a:endParaRPr lang="zh-CN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652838"/>
            <a:ext cx="25002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6682" y="2867020"/>
            <a:ext cx="36433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右箭头 13"/>
          <p:cNvSpPr/>
          <p:nvPr/>
        </p:nvSpPr>
        <p:spPr bwMode="auto">
          <a:xfrm>
            <a:off x="1643042" y="4510094"/>
            <a:ext cx="200026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地址：</a:t>
            </a:r>
            <a:r>
              <a:rPr lang="en-US" altLang="zh-CN" sz="1400" dirty="0"/>
              <a:t>111_1111_1111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5" name="直接连接符 14"/>
          <p:cNvCxnSpPr/>
          <p:nvPr/>
        </p:nvCxnSpPr>
        <p:spPr bwMode="auto">
          <a:xfrm>
            <a:off x="2143108" y="4295780"/>
            <a:ext cx="35719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接连接符 15"/>
          <p:cNvCxnSpPr/>
          <p:nvPr/>
        </p:nvCxnSpPr>
        <p:spPr bwMode="auto">
          <a:xfrm rot="5400000" flipH="1" flipV="1">
            <a:off x="2393141" y="41886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直接连接符 16"/>
          <p:cNvCxnSpPr/>
          <p:nvPr/>
        </p:nvCxnSpPr>
        <p:spPr bwMode="auto">
          <a:xfrm>
            <a:off x="2500298" y="4081466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接连接符 17"/>
          <p:cNvCxnSpPr/>
          <p:nvPr/>
        </p:nvCxnSpPr>
        <p:spPr bwMode="auto">
          <a:xfrm rot="5400000">
            <a:off x="2678893" y="41886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接连接符 18"/>
          <p:cNvCxnSpPr/>
          <p:nvPr/>
        </p:nvCxnSpPr>
        <p:spPr bwMode="auto">
          <a:xfrm>
            <a:off x="2786050" y="4295780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 rot="5400000" flipH="1" flipV="1">
            <a:off x="2964645" y="41886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3071802" y="4081466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接连接符 21"/>
          <p:cNvCxnSpPr/>
          <p:nvPr/>
        </p:nvCxnSpPr>
        <p:spPr bwMode="auto">
          <a:xfrm rot="5400000">
            <a:off x="3250397" y="4188623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直接连接符 22"/>
          <p:cNvCxnSpPr/>
          <p:nvPr/>
        </p:nvCxnSpPr>
        <p:spPr bwMode="auto">
          <a:xfrm>
            <a:off x="3357554" y="4295780"/>
            <a:ext cx="28575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右箭头 23"/>
          <p:cNvSpPr/>
          <p:nvPr/>
        </p:nvSpPr>
        <p:spPr bwMode="auto">
          <a:xfrm>
            <a:off x="6072198" y="4295780"/>
            <a:ext cx="2286016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FF0000"/>
                </a:solidFill>
              </a:rPr>
              <a:t>指令：</a:t>
            </a:r>
            <a:r>
              <a:rPr lang="en-US" altLang="zh-CN" dirty="0">
                <a:solidFill>
                  <a:srgbClr val="FF0000"/>
                </a:solidFill>
              </a:rPr>
              <a:t>1010_0000_0000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58214" y="4071942"/>
            <a:ext cx="642910" cy="646331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</a:t>
            </a:r>
            <a:endParaRPr lang="en-US" altLang="zh-CN" dirty="0"/>
          </a:p>
          <a:p>
            <a:r>
              <a:rPr lang="zh-CN" altLang="en-US" dirty="0"/>
              <a:t>执行</a:t>
            </a:r>
            <a:endParaRPr lang="en-US" altLang="zh-CN" dirty="0"/>
          </a:p>
        </p:txBody>
      </p:sp>
      <p:sp>
        <p:nvSpPr>
          <p:cNvPr id="26" name="下弧形箭头 25"/>
          <p:cNvSpPr/>
          <p:nvPr/>
        </p:nvSpPr>
        <p:spPr bwMode="auto">
          <a:xfrm rot="10800000" flipV="1">
            <a:off x="2500298" y="4938722"/>
            <a:ext cx="6215106" cy="1071570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00562" y="593885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跳转到 地址</a:t>
            </a:r>
            <a:r>
              <a:rPr lang="en-US" altLang="zh-CN" b="1" dirty="0"/>
              <a:t>0</a:t>
            </a:r>
          </a:p>
          <a:p>
            <a:pPr algn="ctr"/>
            <a:r>
              <a:rPr lang="en-US" altLang="zh-CN" b="1" dirty="0"/>
              <a:t>PC&lt;=0000_0000_00</a:t>
            </a:r>
            <a:endParaRPr lang="zh-CN" alt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643438" y="1571612"/>
            <a:ext cx="4286280" cy="20313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我们取到的指令：</a:t>
            </a:r>
            <a:r>
              <a:rPr lang="en-US" altLang="zh-CN" dirty="0">
                <a:solidFill>
                  <a:srgbClr val="FF0000"/>
                </a:solidFill>
              </a:rPr>
              <a:t>1010_0000_0000</a:t>
            </a: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，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通过查找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PIC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指令集，我们很容易知道其意思：跳转到地址为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0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的位置执行相应的指令，但是，</a:t>
            </a:r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CPU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是怎么知道要跳转？</a:t>
            </a:r>
            <a:endParaRPr lang="en-US" altLang="zh-CN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CPU</a:t>
            </a: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里面有一个叫“译码器”的硬件电路，它通过分析</a:t>
            </a:r>
            <a:r>
              <a:rPr lang="en-US" altLang="zh-CN" dirty="0">
                <a:solidFill>
                  <a:srgbClr val="FF0000"/>
                </a:solidFill>
              </a:rPr>
              <a:t>1010_0000_0000</a:t>
            </a:r>
            <a:r>
              <a:rPr lang="zh-CN" altLang="en-US" dirty="0">
                <a:solidFill>
                  <a:schemeClr val="bg1"/>
                </a:solidFill>
              </a:rPr>
              <a:t>很容易知道要进行跳转操作。</a:t>
            </a:r>
            <a:endParaRPr lang="en-US" altLang="zh-CN" dirty="0">
              <a:solidFill>
                <a:schemeClr val="bg1"/>
              </a:solidFill>
            </a:endParaRPr>
          </a:p>
        </p:txBody>
      </p:sp>
      <p:cxnSp>
        <p:nvCxnSpPr>
          <p:cNvPr id="35" name="直接箭头连接符 34"/>
          <p:cNvCxnSpPr/>
          <p:nvPr/>
        </p:nvCxnSpPr>
        <p:spPr bwMode="auto">
          <a:xfrm rot="5400000" flipH="1" flipV="1">
            <a:off x="6679421" y="3893347"/>
            <a:ext cx="642942" cy="1588"/>
          </a:xfrm>
          <a:prstGeom prst="straightConnector1">
            <a:avLst/>
          </a:prstGeom>
          <a:ln w="50800">
            <a:headEnd type="none" w="med" len="med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14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rgbClr val="FF0000"/>
                </a:solidFill>
              </a:rPr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571612"/>
            <a:ext cx="8786842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译码：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简单讲就是对当前取得的指令进行分析，分析出它要求什么操作，并且产生相应的操作控制信号。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4942" y="2571744"/>
            <a:ext cx="3714776" cy="341632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左边是译码电路的</a:t>
            </a:r>
            <a:r>
              <a:rPr lang="en-US" altLang="zh-CN" dirty="0"/>
              <a:t>TRL</a:t>
            </a:r>
            <a:r>
              <a:rPr lang="zh-CN" altLang="en-US" dirty="0"/>
              <a:t>实现，我们很容易得到有用的信息，比如前面提到的：输入的指令为</a:t>
            </a:r>
            <a:r>
              <a:rPr lang="en-US" altLang="zh-CN" dirty="0" err="1"/>
              <a:t>goto</a:t>
            </a:r>
            <a:r>
              <a:rPr lang="zh-CN" altLang="en-US" dirty="0"/>
              <a:t>指令，则 </a:t>
            </a:r>
            <a:r>
              <a:rPr lang="en-US" altLang="zh-CN" dirty="0"/>
              <a:t>reg &lt;=1’b1;goto </a:t>
            </a:r>
            <a:r>
              <a:rPr lang="en-US" altLang="zh-CN" dirty="0" err="1"/>
              <a:t>goto</a:t>
            </a:r>
            <a:r>
              <a:rPr lang="zh-CN" altLang="en-US" dirty="0"/>
              <a:t>高电平，表示输入的指令为</a:t>
            </a:r>
            <a:r>
              <a:rPr lang="en-US" altLang="zh-CN" dirty="0" err="1"/>
              <a:t>goto</a:t>
            </a:r>
            <a:r>
              <a:rPr lang="zh-CN" altLang="en-US" dirty="0"/>
              <a:t>指令；</a:t>
            </a:r>
            <a:endParaRPr lang="en-US" altLang="zh-CN" dirty="0"/>
          </a:p>
          <a:p>
            <a:r>
              <a:rPr lang="zh-CN" altLang="en-US" dirty="0"/>
              <a:t>同时，</a:t>
            </a:r>
            <a:r>
              <a:rPr lang="en-US" altLang="zh-CN" dirty="0"/>
              <a:t> </a:t>
            </a:r>
            <a:r>
              <a:rPr lang="en-US" altLang="zh-CN" dirty="0" err="1"/>
              <a:t>longk</a:t>
            </a:r>
            <a:r>
              <a:rPr lang="en-US" altLang="zh-CN" dirty="0"/>
              <a:t> &lt;= instruction[8:0];</a:t>
            </a:r>
            <a:r>
              <a:rPr lang="zh-CN" altLang="en-US" dirty="0"/>
              <a:t>寄存需要跳转的地址。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不是说好地址是十位的吗？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这里涉及到存储器结构。。下面做简单介绍。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4819656" cy="384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rgbClr val="FF0000"/>
                </a:solidFill>
              </a:rPr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7787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143504" y="1500174"/>
            <a:ext cx="3714776" cy="507831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左边是</a:t>
            </a:r>
            <a:r>
              <a:rPr lang="en-US" altLang="zh-CN" dirty="0"/>
              <a:t>PIC16C56</a:t>
            </a:r>
            <a:r>
              <a:rPr lang="zh-CN" altLang="en-US" dirty="0"/>
              <a:t>单片机的程序存储器结构，地址空间为</a:t>
            </a:r>
            <a:r>
              <a:rPr lang="en-US" altLang="zh-CN" dirty="0"/>
              <a:t>1K</a:t>
            </a:r>
            <a:r>
              <a:rPr lang="zh-CN" altLang="en-US" dirty="0"/>
              <a:t>，也就是地址总线位宽是</a:t>
            </a:r>
            <a:r>
              <a:rPr lang="en-US" altLang="zh-CN" dirty="0"/>
              <a:t>10</a:t>
            </a:r>
            <a:r>
              <a:rPr lang="zh-CN" altLang="en-US" dirty="0"/>
              <a:t>位；最高位决定指令存储的页（</a:t>
            </a:r>
            <a:r>
              <a:rPr lang="en-US" altLang="zh-CN" dirty="0"/>
              <a:t>page 0 </a:t>
            </a:r>
            <a:r>
              <a:rPr lang="zh-CN" altLang="en-US" dirty="0"/>
              <a:t>和</a:t>
            </a:r>
            <a:r>
              <a:rPr lang="en-US" altLang="zh-CN" dirty="0"/>
              <a:t>page 1</a:t>
            </a:r>
            <a:r>
              <a:rPr lang="zh-CN" altLang="en-US" dirty="0"/>
              <a:t>）；而我们发现</a:t>
            </a:r>
            <a:r>
              <a:rPr lang="en-US" altLang="zh-CN" dirty="0" err="1"/>
              <a:t>goto</a:t>
            </a:r>
            <a:r>
              <a:rPr lang="zh-CN" altLang="en-US" dirty="0"/>
              <a:t>指令结构为：</a:t>
            </a:r>
            <a:endParaRPr lang="en-US" altLang="zh-CN" dirty="0"/>
          </a:p>
          <a:p>
            <a:r>
              <a:rPr lang="en-US" altLang="zh-CN" dirty="0"/>
              <a:t>      101k_kkkk_kkkk</a:t>
            </a:r>
          </a:p>
          <a:p>
            <a:r>
              <a:rPr lang="zh-CN" altLang="en-US" dirty="0"/>
              <a:t>如果只使用 </a:t>
            </a:r>
            <a:r>
              <a:rPr lang="en-US" altLang="zh-CN" dirty="0" err="1"/>
              <a:t>k_kkkk_kkkk</a:t>
            </a:r>
            <a:r>
              <a:rPr lang="zh-CN" altLang="en-US" dirty="0"/>
              <a:t>，只能跳转</a:t>
            </a:r>
            <a:r>
              <a:rPr lang="en-US" altLang="zh-CN" dirty="0"/>
              <a:t>512</a:t>
            </a:r>
            <a:r>
              <a:rPr lang="zh-CN" altLang="en-US" dirty="0"/>
              <a:t>个地址空间；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为了解决这个问题，</a:t>
            </a:r>
            <a:r>
              <a:rPr lang="en-US" altLang="zh-CN" dirty="0"/>
              <a:t>PIC</a:t>
            </a:r>
            <a:r>
              <a:rPr lang="zh-CN" altLang="en-US" dirty="0"/>
              <a:t>单片机做法是 状态寄存器</a:t>
            </a:r>
            <a:r>
              <a:rPr lang="en-US" altLang="zh-CN" dirty="0"/>
              <a:t>F3[5]</a:t>
            </a:r>
            <a:r>
              <a:rPr lang="zh-CN" altLang="en-US" dirty="0"/>
              <a:t>决定</a:t>
            </a:r>
            <a:r>
              <a:rPr lang="en-US" altLang="zh-CN" dirty="0" err="1"/>
              <a:t>goto</a:t>
            </a:r>
            <a:r>
              <a:rPr lang="zh-CN" altLang="en-US" dirty="0"/>
              <a:t>到底跳转到那个页。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所以，遇到</a:t>
            </a:r>
            <a:r>
              <a:rPr lang="en-US" altLang="zh-CN" dirty="0" err="1"/>
              <a:t>goto</a:t>
            </a:r>
            <a:r>
              <a:rPr lang="zh-CN" altLang="en-US" dirty="0"/>
              <a:t>指令时候，</a:t>
            </a:r>
            <a:r>
              <a:rPr lang="en-US" altLang="zh-CN" dirty="0"/>
              <a:t>PC</a:t>
            </a:r>
            <a:r>
              <a:rPr lang="zh-CN" altLang="en-US" dirty="0"/>
              <a:t>指针的值为｛</a:t>
            </a:r>
            <a:r>
              <a:rPr lang="en-US" altLang="zh-CN" dirty="0"/>
              <a:t>F3[5], </a:t>
            </a:r>
            <a:r>
              <a:rPr lang="en-US" altLang="zh-CN" dirty="0" err="1"/>
              <a:t>k_kkkk_kkkk</a:t>
            </a:r>
            <a:r>
              <a:rPr lang="en-US" altLang="zh-CN" dirty="0"/>
              <a:t> </a:t>
            </a:r>
            <a:r>
              <a:rPr lang="zh-CN" altLang="en-US" dirty="0"/>
              <a:t>｝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所以</a:t>
            </a:r>
            <a:r>
              <a:rPr lang="en-US" altLang="zh-CN" dirty="0"/>
              <a:t>--------------</a:t>
            </a:r>
            <a:r>
              <a:rPr lang="en-US" altLang="zh-CN" dirty="0">
                <a:sym typeface="Wingdings" pitchFamily="2" charset="2"/>
              </a:rPr>
              <a:t>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rgbClr val="FF0000"/>
                </a:solidFill>
              </a:rPr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3504" y="1714488"/>
            <a:ext cx="3714776" cy="1754326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altLang="zh-CN" dirty="0"/>
          </a:p>
          <a:p>
            <a:r>
              <a:rPr lang="zh-CN" altLang="en-US" dirty="0"/>
              <a:t>在后面的代码中还有这么一句：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if(</a:t>
            </a:r>
            <a:r>
              <a:rPr lang="en-US" altLang="zh-CN" dirty="0" err="1"/>
              <a:t>goto</a:t>
            </a:r>
            <a:r>
              <a:rPr lang="en-US" altLang="zh-CN" dirty="0"/>
              <a:t>)               pc&lt;={status[5],</a:t>
            </a:r>
            <a:r>
              <a:rPr lang="en-US" altLang="zh-CN" dirty="0" err="1"/>
              <a:t>deco_longk</a:t>
            </a:r>
            <a:r>
              <a:rPr lang="en-US" altLang="zh-CN" dirty="0"/>
              <a:t>};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481965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17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chemeClr val="bg1"/>
                </a:solidFill>
              </a:rPr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>
                <a:solidFill>
                  <a:srgbClr val="FF0000"/>
                </a:solidFill>
              </a:rPr>
              <a:t>执行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643050"/>
            <a:ext cx="8501122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执行：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根据译码产生的“操作命令”形成相应的操作控制信号序列，通过运算器、存储器以及输入、输出设备执行，实现每条指令的功能，其中包括对运算结果的处理以及下条指令地址的形成。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71810"/>
            <a:ext cx="25002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右箭头 7"/>
          <p:cNvSpPr/>
          <p:nvPr/>
        </p:nvSpPr>
        <p:spPr bwMode="auto">
          <a:xfrm>
            <a:off x="142844" y="3786190"/>
            <a:ext cx="2000264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地址：</a:t>
            </a:r>
            <a:r>
              <a:rPr lang="en-US" altLang="zh-CN" sz="1400" dirty="0"/>
              <a:t>111_1111_1111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右箭头 8"/>
          <p:cNvSpPr/>
          <p:nvPr/>
        </p:nvSpPr>
        <p:spPr bwMode="auto">
          <a:xfrm>
            <a:off x="4857752" y="3714752"/>
            <a:ext cx="2286016" cy="28575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/>
              <a:t>指令：</a:t>
            </a:r>
            <a:r>
              <a:rPr lang="en-US" altLang="zh-CN" sz="1400" dirty="0"/>
              <a:t>1010_0000_0000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3702610"/>
            <a:ext cx="642942" cy="36933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</a:t>
            </a:r>
          </a:p>
        </p:txBody>
      </p:sp>
      <p:sp>
        <p:nvSpPr>
          <p:cNvPr id="12" name="圆角右箭头 11"/>
          <p:cNvSpPr/>
          <p:nvPr/>
        </p:nvSpPr>
        <p:spPr bwMode="auto">
          <a:xfrm rot="10800000">
            <a:off x="5929323" y="4071941"/>
            <a:ext cx="1785949" cy="114300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5211561"/>
            <a:ext cx="271464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有用信号：</a:t>
            </a:r>
            <a:r>
              <a:rPr lang="en-US" altLang="zh-CN" dirty="0" err="1"/>
              <a:t>goto</a:t>
            </a:r>
            <a:r>
              <a:rPr lang="en-US" altLang="zh-CN" dirty="0"/>
              <a:t>=1’b1</a:t>
            </a:r>
          </a:p>
          <a:p>
            <a:r>
              <a:rPr lang="en-US" altLang="zh-CN" dirty="0" err="1"/>
              <a:t>longk</a:t>
            </a:r>
            <a:r>
              <a:rPr lang="en-US" altLang="zh-CN" dirty="0"/>
              <a:t> &lt;= instruction[8:0]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14612" y="4429132"/>
            <a:ext cx="3143272" cy="1200329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执行：</a:t>
            </a:r>
            <a:endParaRPr lang="en-US" altLang="zh-CN" dirty="0"/>
          </a:p>
          <a:p>
            <a:r>
              <a:rPr lang="en-US" altLang="zh-CN" dirty="0"/>
              <a:t>if(</a:t>
            </a:r>
            <a:r>
              <a:rPr lang="en-US" altLang="zh-CN" dirty="0" err="1"/>
              <a:t>goto</a:t>
            </a:r>
            <a:r>
              <a:rPr lang="en-US" altLang="zh-CN" dirty="0"/>
              <a:t>)               pc&lt;={status[5],</a:t>
            </a:r>
            <a:r>
              <a:rPr lang="en-US" altLang="zh-CN" dirty="0" err="1"/>
              <a:t>deco_longk</a:t>
            </a:r>
            <a:r>
              <a:rPr lang="en-US" altLang="zh-CN" dirty="0"/>
              <a:t>};</a:t>
            </a:r>
          </a:p>
          <a:p>
            <a:endParaRPr lang="zh-CN" altLang="en-US" dirty="0"/>
          </a:p>
        </p:txBody>
      </p:sp>
      <p:sp>
        <p:nvSpPr>
          <p:cNvPr id="16" name="圆角右箭头 15"/>
          <p:cNvSpPr/>
          <p:nvPr/>
        </p:nvSpPr>
        <p:spPr bwMode="auto">
          <a:xfrm rot="16200000">
            <a:off x="857224" y="3357563"/>
            <a:ext cx="1000132" cy="2571767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5274246"/>
            <a:ext cx="22860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修改地址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时序设置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2571744"/>
            <a:ext cx="7572428" cy="25853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从上面所讲内容我们发现，一个指令进入</a:t>
            </a:r>
            <a:r>
              <a:rPr lang="en-US" altLang="zh-CN" dirty="0"/>
              <a:t>CPU</a:t>
            </a:r>
            <a:r>
              <a:rPr lang="zh-CN" altLang="en-US" dirty="0"/>
              <a:t>执行过程，是按照一定的规则一步一步进行的，为了达到这个目的，</a:t>
            </a:r>
            <a:r>
              <a:rPr lang="en-US" altLang="zh-CN" dirty="0"/>
              <a:t>PIC</a:t>
            </a:r>
            <a:r>
              <a:rPr lang="zh-CN" altLang="en-US" dirty="0"/>
              <a:t>单片机里面采用的方法：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振荡器信号从</a:t>
            </a:r>
            <a:r>
              <a:rPr lang="en-US" altLang="zh-CN" dirty="0"/>
              <a:t>OSC1</a:t>
            </a:r>
            <a:r>
              <a:rPr lang="zh-CN" altLang="en-US" dirty="0"/>
              <a:t>端口输入单片机后，经过分频电路产生</a:t>
            </a:r>
            <a:r>
              <a:rPr lang="en-US" altLang="zh-CN" dirty="0"/>
              <a:t>4</a:t>
            </a:r>
            <a:r>
              <a:rPr lang="zh-CN" altLang="en-US" dirty="0"/>
              <a:t>个不重叠的内部时钟信号</a:t>
            </a:r>
            <a:r>
              <a:rPr lang="en-US" altLang="zh-CN" dirty="0"/>
              <a:t>Q1</a:t>
            </a:r>
            <a:r>
              <a:rPr lang="zh-CN" altLang="en-US" dirty="0"/>
              <a:t>、</a:t>
            </a:r>
            <a:r>
              <a:rPr lang="en-US" altLang="zh-CN" dirty="0"/>
              <a:t>Q2</a:t>
            </a:r>
            <a:r>
              <a:rPr lang="zh-CN" altLang="en-US" dirty="0"/>
              <a:t>、</a:t>
            </a:r>
            <a:r>
              <a:rPr lang="en-US" altLang="zh-CN" dirty="0"/>
              <a:t>Q3</a:t>
            </a:r>
            <a:r>
              <a:rPr lang="zh-CN" altLang="en-US" dirty="0"/>
              <a:t>、</a:t>
            </a:r>
            <a:r>
              <a:rPr lang="en-US" altLang="zh-CN" dirty="0"/>
              <a:t>Q4</a:t>
            </a:r>
            <a:r>
              <a:rPr lang="zh-CN" altLang="en-US" dirty="0"/>
              <a:t>。时序图如下所示。</a:t>
            </a:r>
            <a:endParaRPr lang="en-US" altLang="zh-CN" dirty="0"/>
          </a:p>
          <a:p>
            <a:r>
              <a:rPr lang="zh-CN" altLang="en-US" dirty="0"/>
              <a:t>一条指令周期需经过</a:t>
            </a:r>
            <a:r>
              <a:rPr lang="en-US" altLang="zh-CN" dirty="0"/>
              <a:t>Q1~Q4  </a:t>
            </a:r>
            <a:r>
              <a:rPr lang="zh-CN" altLang="en-US" dirty="0"/>
              <a:t>四个节拍来完成，</a:t>
            </a:r>
            <a:r>
              <a:rPr lang="en-US" altLang="zh-CN" dirty="0"/>
              <a:t>PIC16C5X</a:t>
            </a:r>
            <a:r>
              <a:rPr lang="zh-CN" altLang="en-US" dirty="0"/>
              <a:t>除了地址跳转指令是二周期指令，其余全部是单周期指令。一条指令正在执行时，</a:t>
            </a:r>
            <a:r>
              <a:rPr lang="en-US" altLang="zh-CN" dirty="0"/>
              <a:t>PC</a:t>
            </a:r>
            <a:r>
              <a:rPr lang="zh-CN" altLang="en-US" dirty="0"/>
              <a:t>值又在</a:t>
            </a:r>
            <a:r>
              <a:rPr lang="en-US" altLang="zh-CN" dirty="0"/>
              <a:t>Q1</a:t>
            </a:r>
            <a:r>
              <a:rPr lang="zh-CN" altLang="en-US" dirty="0"/>
              <a:t>节拍间加一，把下一条需要执行的指令取到指令寄存器中，准备让</a:t>
            </a:r>
            <a:r>
              <a:rPr lang="en-US" altLang="zh-CN" dirty="0"/>
              <a:t>CPU</a:t>
            </a:r>
            <a:r>
              <a:rPr lang="zh-CN" altLang="en-US" dirty="0"/>
              <a:t>执行下一条指令了。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7924800" cy="505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时序设置</a:t>
            </a:r>
            <a:endParaRPr lang="zh-CN" altLang="en-US" b="1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1773784"/>
            <a:ext cx="828680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上节课我们介绍了</a:t>
            </a:r>
            <a:r>
              <a:rPr lang="en-US" altLang="zh-CN" dirty="0"/>
              <a:t>PIC16C5X</a:t>
            </a:r>
            <a:r>
              <a:rPr lang="zh-CN" altLang="en-US" dirty="0"/>
              <a:t>单片机基本硬件结构，但是，我们知道，单片机的强大之处并不是一堆规模巨大的电路，而是，这些电路能“听话”，按照我们告诉它的进行运算，执行。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6215074" y="3845486"/>
            <a:ext cx="1857388" cy="14287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4274114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/>
              <a:t>CPU</a:t>
            </a:r>
            <a:endParaRPr lang="zh-CN" altLang="en-US" sz="3200" b="1" dirty="0"/>
          </a:p>
        </p:txBody>
      </p:sp>
      <p:sp>
        <p:nvSpPr>
          <p:cNvPr id="15" name="矩形 14"/>
          <p:cNvSpPr/>
          <p:nvPr/>
        </p:nvSpPr>
        <p:spPr bwMode="auto">
          <a:xfrm>
            <a:off x="1142976" y="3845486"/>
            <a:ext cx="1857388" cy="14287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4260843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/>
              <a:t>存储器</a:t>
            </a:r>
          </a:p>
        </p:txBody>
      </p:sp>
      <p:sp>
        <p:nvSpPr>
          <p:cNvPr id="19" name="上弧形箭头 18"/>
          <p:cNvSpPr/>
          <p:nvPr/>
        </p:nvSpPr>
        <p:spPr bwMode="auto">
          <a:xfrm rot="10800000">
            <a:off x="1714480" y="5274246"/>
            <a:ext cx="5357850" cy="785818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74" y="6202940"/>
            <a:ext cx="385765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将</a:t>
            </a:r>
            <a:r>
              <a:rPr lang="en-US" altLang="zh-CN" dirty="0"/>
              <a:t>A</a:t>
            </a:r>
            <a:r>
              <a:rPr lang="zh-CN" altLang="en-US" dirty="0"/>
              <a:t>地方存放的小纸条给我拿回来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406" y="4202676"/>
            <a:ext cx="1000132" cy="64633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  好的， 听懂了</a:t>
            </a:r>
          </a:p>
        </p:txBody>
      </p:sp>
      <p:sp>
        <p:nvSpPr>
          <p:cNvPr id="22" name="上弧形箭头 21"/>
          <p:cNvSpPr/>
          <p:nvPr/>
        </p:nvSpPr>
        <p:spPr bwMode="auto">
          <a:xfrm>
            <a:off x="1928794" y="3273982"/>
            <a:ext cx="5000660" cy="500066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4546" y="2833212"/>
            <a:ext cx="450059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这是</a:t>
            </a:r>
            <a:r>
              <a:rPr lang="en-US" altLang="zh-CN" dirty="0"/>
              <a:t>A</a:t>
            </a:r>
            <a:r>
              <a:rPr lang="zh-CN" altLang="en-US" dirty="0"/>
              <a:t>地方存放的小纸条，给你，接好了</a:t>
            </a:r>
          </a:p>
        </p:txBody>
      </p:sp>
      <p:sp>
        <p:nvSpPr>
          <p:cNvPr id="25" name="云形标注 24"/>
          <p:cNvSpPr/>
          <p:nvPr/>
        </p:nvSpPr>
        <p:spPr bwMode="auto">
          <a:xfrm>
            <a:off x="7143768" y="2631040"/>
            <a:ext cx="2000232" cy="1041276"/>
          </a:xfrm>
          <a:prstGeom prst="cloudCallou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哦，纸条上说，将</a:t>
            </a:r>
            <a:endParaRPr lang="en-US" altLang="zh-CN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寄存器</a:t>
            </a:r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F8+5</a:t>
            </a:r>
            <a:r>
              <a: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的计算</a:t>
            </a:r>
            <a:endParaRPr lang="en-US" altLang="zh-CN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结果送回到</a:t>
            </a:r>
            <a:r>
              <a:rPr lang="en-US" altLang="zh-CN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B</a:t>
            </a:r>
            <a:r>
              <a: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位置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6" name="左箭头 25"/>
          <p:cNvSpPr/>
          <p:nvPr/>
        </p:nvSpPr>
        <p:spPr bwMode="auto">
          <a:xfrm>
            <a:off x="3000364" y="4416990"/>
            <a:ext cx="3143272" cy="214314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71802" y="4702742"/>
            <a:ext cx="300039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给</a:t>
            </a:r>
            <a:r>
              <a:rPr lang="en-US" altLang="zh-CN" dirty="0"/>
              <a:t>B</a:t>
            </a:r>
            <a:r>
              <a:rPr lang="zh-CN" altLang="en-US" dirty="0"/>
              <a:t>位置的小纸条写上刚刚的计算结果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143900" y="4355076"/>
            <a:ext cx="1000132" cy="64633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  好的， 算完了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2" y="1142984"/>
            <a:ext cx="82868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寻址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/>
      <p:bldP spid="15" grpId="0" animBg="1"/>
      <p:bldP spid="16" grpId="0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20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时序设置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643050"/>
            <a:ext cx="8501122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上图中采用了一定的流水线结构，时序比较复杂，本课程侧重单片机工作的基本原理，所以，将以上时序控制略加修改，具体如下：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dirty="0"/>
              <a:t>timer</a:t>
            </a:r>
            <a:r>
              <a:rPr lang="zh-CN" altLang="en-US" dirty="0"/>
              <a:t>模块里面产生</a:t>
            </a:r>
            <a:r>
              <a:rPr lang="en-US" dirty="0"/>
              <a:t>C1</a:t>
            </a:r>
            <a:r>
              <a:rPr lang="zh-CN" altLang="en-US" dirty="0"/>
              <a:t>，</a:t>
            </a:r>
            <a:r>
              <a:rPr lang="en-US" dirty="0"/>
              <a:t>C2,C3</a:t>
            </a:r>
            <a:r>
              <a:rPr lang="zh-CN" altLang="en-US" dirty="0"/>
              <a:t>三个时钟，整个</a:t>
            </a:r>
            <a:r>
              <a:rPr lang="en-US" altLang="zh-CN" dirty="0"/>
              <a:t>CPU</a:t>
            </a:r>
            <a:r>
              <a:rPr lang="zh-CN" altLang="en-US" dirty="0"/>
              <a:t>的工作都是在</a:t>
            </a:r>
            <a:r>
              <a:rPr lang="en-US" dirty="0"/>
              <a:t> C1</a:t>
            </a:r>
            <a:r>
              <a:rPr lang="zh-CN" altLang="en-US" dirty="0"/>
              <a:t>，</a:t>
            </a:r>
            <a:r>
              <a:rPr lang="en-US" dirty="0"/>
              <a:t>C2</a:t>
            </a:r>
            <a:r>
              <a:rPr lang="zh-CN" altLang="en-US" dirty="0"/>
              <a:t>，</a:t>
            </a:r>
            <a:r>
              <a:rPr lang="en-US" dirty="0"/>
              <a:t>C3</a:t>
            </a:r>
            <a:r>
              <a:rPr lang="zh-CN" altLang="en-US" dirty="0"/>
              <a:t>三个时钟信号控制下按顺序进行的。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8358246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21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时序设置</a:t>
            </a:r>
            <a:endParaRPr lang="zh-CN" alt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3"/>
            <a:ext cx="835824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82" y="3786190"/>
            <a:ext cx="3786214" cy="258532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dirty="0"/>
              <a:t>C3</a:t>
            </a:r>
            <a:r>
              <a:rPr lang="zh-CN" altLang="en-US" dirty="0"/>
              <a:t>上升沿：取指</a:t>
            </a:r>
          </a:p>
          <a:p>
            <a:pPr>
              <a:buFont typeface="Wingdings" pitchFamily="2" charset="2"/>
              <a:buChar char="u"/>
            </a:pPr>
            <a:r>
              <a:rPr lang="en-US" dirty="0"/>
              <a:t>C1</a:t>
            </a:r>
            <a:r>
              <a:rPr lang="zh-CN" altLang="en-US" dirty="0"/>
              <a:t>上升沿：译码</a:t>
            </a:r>
          </a:p>
          <a:p>
            <a:pPr>
              <a:buFont typeface="Wingdings" pitchFamily="2" charset="2"/>
              <a:buChar char="u"/>
            </a:pPr>
            <a:r>
              <a:rPr lang="en-US" dirty="0"/>
              <a:t>C1</a:t>
            </a:r>
            <a:r>
              <a:rPr lang="zh-CN" altLang="en-US" dirty="0"/>
              <a:t>下降沿：给暂存寄存器分配计算的数值</a:t>
            </a:r>
          </a:p>
          <a:p>
            <a:pPr>
              <a:buFont typeface="Wingdings" pitchFamily="2" charset="2"/>
              <a:buChar char="u"/>
            </a:pPr>
            <a:r>
              <a:rPr lang="en-US" dirty="0"/>
              <a:t>C2</a:t>
            </a:r>
            <a:r>
              <a:rPr lang="zh-CN" altLang="en-US" dirty="0"/>
              <a:t>上升沿：</a:t>
            </a:r>
            <a:r>
              <a:rPr lang="en-US" dirty="0"/>
              <a:t>ALU</a:t>
            </a:r>
            <a:r>
              <a:rPr lang="zh-CN" altLang="en-US" dirty="0"/>
              <a:t>进行计算产生</a:t>
            </a:r>
            <a:r>
              <a:rPr lang="en-US" dirty="0"/>
              <a:t>DC</a:t>
            </a:r>
            <a:r>
              <a:rPr lang="zh-CN" altLang="en-US" dirty="0"/>
              <a:t>，</a:t>
            </a:r>
            <a:r>
              <a:rPr lang="en-US" dirty="0"/>
              <a:t>C</a:t>
            </a:r>
            <a:r>
              <a:rPr lang="zh-CN" altLang="en-US" dirty="0"/>
              <a:t>，</a:t>
            </a:r>
            <a:r>
              <a:rPr lang="en-US" dirty="0"/>
              <a:t>Z</a:t>
            </a:r>
            <a:r>
              <a:rPr lang="zh-CN" altLang="en-US" dirty="0"/>
              <a:t>状态字。</a:t>
            </a:r>
          </a:p>
          <a:p>
            <a:pPr>
              <a:buFont typeface="Wingdings" pitchFamily="2" charset="2"/>
              <a:buChar char="u"/>
            </a:pPr>
            <a:r>
              <a:rPr lang="en-US" dirty="0"/>
              <a:t>C2</a:t>
            </a:r>
            <a:r>
              <a:rPr lang="zh-CN" altLang="en-US" dirty="0"/>
              <a:t>下降沿：对</a:t>
            </a:r>
            <a:r>
              <a:rPr lang="en-US" dirty="0"/>
              <a:t>ALU</a:t>
            </a:r>
            <a:r>
              <a:rPr lang="zh-CN" altLang="en-US" dirty="0"/>
              <a:t>计算的结果</a:t>
            </a:r>
            <a:r>
              <a:rPr lang="en-US" dirty="0" err="1"/>
              <a:t>yi</a:t>
            </a:r>
            <a:r>
              <a:rPr lang="zh-CN" altLang="en-US" dirty="0"/>
              <a:t>进行分配，修改状态字</a:t>
            </a:r>
            <a:r>
              <a:rPr lang="en-US" dirty="0"/>
              <a:t>status,</a:t>
            </a:r>
            <a:r>
              <a:rPr lang="zh-CN" altLang="en-US" dirty="0"/>
              <a:t>修改</a:t>
            </a:r>
            <a:r>
              <a:rPr lang="en-US" dirty="0"/>
              <a:t>PC</a:t>
            </a:r>
            <a:r>
              <a:rPr lang="zh-CN" altLang="en-US" dirty="0"/>
              <a:t>值，</a:t>
            </a:r>
            <a:r>
              <a:rPr lang="en-US" dirty="0"/>
              <a:t> </a:t>
            </a:r>
            <a:r>
              <a:rPr lang="zh-CN" altLang="en-US" dirty="0"/>
              <a:t>对堆栈进行操作。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48" y="3857628"/>
            <a:ext cx="4572032" cy="203132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暂存寄存器：用来存放两个操作数里面的第一个，数据来源有两个，一是：数据寄存器中的数据（具体是哪个数据，由指令指定），二是：指令里面的立即数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 err="1"/>
              <a:t>yi</a:t>
            </a:r>
            <a:r>
              <a:rPr lang="zh-CN" altLang="en-US" dirty="0"/>
              <a:t>寄存器</a:t>
            </a:r>
            <a:r>
              <a:rPr lang="en-US" altLang="zh-CN" dirty="0"/>
              <a:t>:</a:t>
            </a:r>
            <a:r>
              <a:rPr lang="zh-CN" altLang="en-US" dirty="0"/>
              <a:t>用来暂存放</a:t>
            </a:r>
            <a:r>
              <a:rPr lang="en-US" altLang="zh-CN" dirty="0"/>
              <a:t>ALU</a:t>
            </a:r>
            <a:r>
              <a:rPr lang="zh-CN" altLang="en-US" dirty="0"/>
              <a:t>的计算结果</a:t>
            </a:r>
          </a:p>
        </p:txBody>
      </p:sp>
      <p:cxnSp>
        <p:nvCxnSpPr>
          <p:cNvPr id="9" name="直接箭头连接符 8"/>
          <p:cNvCxnSpPr/>
          <p:nvPr/>
        </p:nvCxnSpPr>
        <p:spPr bwMode="auto">
          <a:xfrm flipV="1">
            <a:off x="3714744" y="4071942"/>
            <a:ext cx="642942" cy="428628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直接箭头连接符 9"/>
          <p:cNvCxnSpPr/>
          <p:nvPr/>
        </p:nvCxnSpPr>
        <p:spPr bwMode="auto">
          <a:xfrm>
            <a:off x="3714744" y="5643578"/>
            <a:ext cx="571504" cy="71438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22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643050"/>
            <a:ext cx="5214974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举例：</a:t>
            </a:r>
            <a:endParaRPr lang="en-US" altLang="zh-CN" dirty="0"/>
          </a:p>
          <a:p>
            <a:r>
              <a:rPr lang="en-US" altLang="zh-CN" dirty="0"/>
              <a:t>	3+5=8  </a:t>
            </a:r>
            <a:r>
              <a:rPr lang="zh-CN" altLang="en-US" dirty="0"/>
              <a:t>这个计算在</a:t>
            </a:r>
            <a:r>
              <a:rPr lang="en-US" altLang="zh-CN" dirty="0"/>
              <a:t>PIC16C56</a:t>
            </a:r>
            <a:r>
              <a:rPr lang="zh-CN" altLang="en-US" dirty="0"/>
              <a:t>中如何实现？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8" y="2500306"/>
            <a:ext cx="9001156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首先，我们写出如下汇编语言</a:t>
            </a:r>
            <a:r>
              <a:rPr lang="en-US" altLang="zh-CN" dirty="0"/>
              <a:t>:</a:t>
            </a:r>
          </a:p>
          <a:p>
            <a:endParaRPr lang="en-US" altLang="zh-CN" dirty="0"/>
          </a:p>
          <a:p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  <a:p>
            <a:r>
              <a:rPr lang="en-US" altLang="zh-CN" dirty="0"/>
              <a:t>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  <a:p>
            <a:r>
              <a:rPr lang="en-US" altLang="zh-CN" dirty="0"/>
              <a:t>MOVLW    5	;</a:t>
            </a:r>
            <a:r>
              <a:rPr lang="zh-CN" altLang="en-US" dirty="0"/>
              <a:t>将常数</a:t>
            </a:r>
            <a:r>
              <a:rPr lang="en-US" altLang="zh-CN" dirty="0"/>
              <a:t>5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  <a:p>
            <a:r>
              <a:rPr lang="en-US" altLang="zh-CN" dirty="0"/>
              <a:t>ADDWF    8,0	;</a:t>
            </a:r>
            <a:r>
              <a:rPr lang="zh-CN" altLang="en-US" dirty="0"/>
              <a:t>将寄存器</a:t>
            </a:r>
            <a:r>
              <a:rPr lang="en-US" altLang="zh-CN" dirty="0"/>
              <a:t>F8</a:t>
            </a:r>
            <a:r>
              <a:rPr lang="zh-CN" altLang="en-US" dirty="0"/>
              <a:t>和</a:t>
            </a:r>
            <a:r>
              <a:rPr lang="en-US" altLang="zh-CN" dirty="0"/>
              <a:t>W</a:t>
            </a:r>
            <a:r>
              <a:rPr lang="zh-CN" altLang="en-US" dirty="0"/>
              <a:t>寄存器里面的数据相加，计算结果保存在</a:t>
            </a:r>
            <a:r>
              <a:rPr lang="en-US" altLang="zh-CN" dirty="0"/>
              <a:t>W</a:t>
            </a:r>
            <a:r>
              <a:rPr lang="zh-CN" altLang="en-US" dirty="0"/>
              <a:t>寄存器中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06" y="4786322"/>
            <a:ext cx="8965246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dirty="0"/>
              <a:t>这里用到了两个寄存器，我们稍做复习：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en-US" altLang="zh-CN" dirty="0"/>
              <a:t>W</a:t>
            </a:r>
            <a:r>
              <a:rPr lang="zh-CN" altLang="en-US" dirty="0"/>
              <a:t>寄存器：</a:t>
            </a:r>
            <a:r>
              <a:rPr lang="en-US" altLang="zh-CN" dirty="0"/>
              <a:t>W</a:t>
            </a:r>
            <a:r>
              <a:rPr lang="zh-CN" altLang="en-US" dirty="0"/>
              <a:t>寄存器用来存放两个操作数指令中的第二个操作数，或者用以进行内部数据传送。算术逻辑单元</a:t>
            </a:r>
            <a:r>
              <a:rPr lang="en-US" altLang="zh-CN" dirty="0"/>
              <a:t>ALU</a:t>
            </a:r>
            <a:r>
              <a:rPr lang="zh-CN" altLang="en-US" dirty="0"/>
              <a:t>把</a:t>
            </a:r>
            <a:r>
              <a:rPr lang="en-US" altLang="zh-CN" dirty="0"/>
              <a:t>W</a:t>
            </a:r>
            <a:r>
              <a:rPr lang="zh-CN" altLang="en-US" dirty="0"/>
              <a:t>和寄存器连接起来，</a:t>
            </a:r>
            <a:r>
              <a:rPr lang="en-US" altLang="zh-CN" dirty="0"/>
              <a:t>ALU</a:t>
            </a:r>
            <a:r>
              <a:rPr lang="zh-CN" altLang="en-US" dirty="0"/>
              <a:t>的运算结果通过数据总线可以送到</a:t>
            </a:r>
            <a:r>
              <a:rPr lang="en-US" altLang="zh-CN" dirty="0"/>
              <a:t>W</a:t>
            </a:r>
            <a:r>
              <a:rPr lang="zh-CN" altLang="en-US" dirty="0"/>
              <a:t>保存。 不可寻址。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en-US" altLang="zh-CN" dirty="0"/>
              <a:t>F8</a:t>
            </a:r>
            <a:r>
              <a:rPr lang="zh-CN" altLang="en-US" dirty="0"/>
              <a:t>通用寄存器：可以寻址的通用寄存器，其地址为</a:t>
            </a:r>
            <a:r>
              <a:rPr lang="en-US" altLang="zh-CN" dirty="0"/>
              <a:t>8</a:t>
            </a:r>
            <a:r>
              <a:rPr lang="zh-CN" altLang="en-US" dirty="0"/>
              <a:t>。</a:t>
            </a:r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2714620"/>
            <a:ext cx="7572428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上面的汇编语言翻译成机器码为：</a:t>
            </a:r>
            <a:endParaRPr lang="en-US" altLang="zh-CN" dirty="0"/>
          </a:p>
          <a:p>
            <a:r>
              <a:rPr lang="en-US" altLang="zh-CN" dirty="0"/>
              <a:t>1100_0000_0011     //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  <a:p>
            <a:r>
              <a:rPr lang="en-US" altLang="zh-CN" dirty="0"/>
              <a:t>0000_0010_1000    //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</a:p>
          <a:p>
            <a:r>
              <a:rPr lang="en-US" altLang="zh-CN" dirty="0"/>
              <a:t>1100_0000_0101    //</a:t>
            </a:r>
            <a:r>
              <a:rPr lang="zh-CN" altLang="en-US" dirty="0"/>
              <a:t>将常数</a:t>
            </a:r>
            <a:r>
              <a:rPr lang="en-US" altLang="zh-CN" dirty="0"/>
              <a:t>5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  <a:endParaRPr lang="en-US" altLang="zh-CN" dirty="0"/>
          </a:p>
          <a:p>
            <a:r>
              <a:rPr lang="en-US" altLang="zh-CN" dirty="0"/>
              <a:t>0001_1100_1000    //</a:t>
            </a:r>
            <a:r>
              <a:rPr lang="zh-CN" altLang="en-US" dirty="0"/>
              <a:t>将寄存器</a:t>
            </a:r>
            <a:r>
              <a:rPr lang="en-US" altLang="zh-CN" dirty="0"/>
              <a:t>F8</a:t>
            </a:r>
            <a:r>
              <a:rPr lang="zh-CN" altLang="en-US" dirty="0"/>
              <a:t>和</a:t>
            </a:r>
            <a:r>
              <a:rPr lang="en-US" altLang="zh-CN" dirty="0"/>
              <a:t>W</a:t>
            </a:r>
            <a:r>
              <a:rPr lang="zh-CN" altLang="en-US" dirty="0"/>
              <a:t>寄存器里面的数据相加，计算结果                          </a:t>
            </a:r>
            <a:r>
              <a:rPr lang="en-US" altLang="zh-CN" dirty="0"/>
              <a:t>		   //</a:t>
            </a:r>
            <a:r>
              <a:rPr lang="zh-CN" altLang="en-US" dirty="0"/>
              <a:t>保存在</a:t>
            </a:r>
            <a:r>
              <a:rPr lang="en-US" altLang="zh-CN" dirty="0"/>
              <a:t>W</a:t>
            </a:r>
            <a:r>
              <a:rPr lang="zh-CN" altLang="en-US" dirty="0"/>
              <a:t>寄存器中</a:t>
            </a:r>
          </a:p>
        </p:txBody>
      </p:sp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24</a:t>
            </a:fld>
            <a:endParaRPr lang="en-US" altLang="zh-TW"/>
          </a:p>
        </p:txBody>
      </p:sp>
      <p:sp>
        <p:nvSpPr>
          <p:cNvPr id="4" name="TextBox 3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</a:t>
            </a:r>
            <a:r>
              <a:rPr lang="zh-CN" altLang="en-US" b="1" dirty="0"/>
              <a:t>取指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8429684" cy="95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1571612"/>
            <a:ext cx="357190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u"/>
            </a:pPr>
            <a:r>
              <a:rPr lang="en-US" dirty="0">
                <a:solidFill>
                  <a:srgbClr val="FFFFFF"/>
                </a:solidFill>
              </a:rPr>
              <a:t>C3</a:t>
            </a:r>
            <a:r>
              <a:rPr lang="zh-CN" altLang="en-US" dirty="0">
                <a:solidFill>
                  <a:srgbClr val="FFFFFF"/>
                </a:solidFill>
              </a:rPr>
              <a:t>上升沿：取指</a:t>
            </a:r>
          </a:p>
        </p:txBody>
      </p:sp>
      <p:cxnSp>
        <p:nvCxnSpPr>
          <p:cNvPr id="10" name="直接箭头连接符 9"/>
          <p:cNvCxnSpPr/>
          <p:nvPr/>
        </p:nvCxnSpPr>
        <p:spPr bwMode="auto">
          <a:xfrm rot="10800000" flipV="1">
            <a:off x="4929190" y="3214686"/>
            <a:ext cx="1143008" cy="100013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357686" y="4214818"/>
            <a:ext cx="107157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地址 </a:t>
            </a:r>
            <a:r>
              <a:rPr lang="en-US" altLang="zh-CN" dirty="0"/>
              <a:t>0</a:t>
            </a:r>
            <a:endParaRPr lang="zh-CN" altLang="en-US" dirty="0"/>
          </a:p>
        </p:txBody>
      </p:sp>
      <p:cxnSp>
        <p:nvCxnSpPr>
          <p:cNvPr id="12" name="直接箭头连接符 11"/>
          <p:cNvCxnSpPr/>
          <p:nvPr/>
        </p:nvCxnSpPr>
        <p:spPr bwMode="auto">
          <a:xfrm rot="16200000" flipH="1">
            <a:off x="5965041" y="3750471"/>
            <a:ext cx="642942" cy="14287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786446" y="4214818"/>
            <a:ext cx="235745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C3</a:t>
            </a:r>
            <a:r>
              <a:rPr lang="zh-CN" altLang="en-US" dirty="0"/>
              <a:t>时钟上升沿取指</a:t>
            </a:r>
          </a:p>
        </p:txBody>
      </p:sp>
      <p:cxnSp>
        <p:nvCxnSpPr>
          <p:cNvPr id="16" name="直接箭头连接符 15"/>
          <p:cNvCxnSpPr/>
          <p:nvPr/>
        </p:nvCxnSpPr>
        <p:spPr bwMode="auto">
          <a:xfrm rot="5400000" flipH="1" flipV="1">
            <a:off x="6250793" y="2393149"/>
            <a:ext cx="428628" cy="21431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500562" y="1643050"/>
            <a:ext cx="4500594" cy="646331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取出的指令：</a:t>
            </a:r>
            <a:endParaRPr lang="en-US" altLang="zh-CN" dirty="0"/>
          </a:p>
          <a:p>
            <a:r>
              <a:rPr lang="en-US" altLang="zh-CN" dirty="0"/>
              <a:t>MOVLW   3     	; </a:t>
            </a:r>
            <a:r>
              <a:rPr lang="zh-CN" altLang="en-US" dirty="0"/>
              <a:t>将常数</a:t>
            </a:r>
            <a:r>
              <a:rPr lang="en-US" altLang="zh-CN" dirty="0"/>
              <a:t>3</a:t>
            </a:r>
            <a:r>
              <a:rPr lang="zh-CN" altLang="en-US" dirty="0"/>
              <a:t>置入</a:t>
            </a:r>
            <a:r>
              <a:rPr lang="en-US" altLang="zh-CN" dirty="0"/>
              <a:t>W</a:t>
            </a:r>
            <a:r>
              <a:rPr lang="zh-CN" altLang="en-US" dirty="0"/>
              <a:t>寄存器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</a:t>
            </a:r>
            <a:r>
              <a:rPr lang="zh-CN" altLang="en-US" b="1" dirty="0"/>
              <a:t>译码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11231"/>
            <a:ext cx="8001056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矩形 5"/>
          <p:cNvSpPr/>
          <p:nvPr/>
        </p:nvSpPr>
        <p:spPr>
          <a:xfrm>
            <a:off x="142844" y="1643050"/>
            <a:ext cx="2092239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dirty="0"/>
              <a:t>C1</a:t>
            </a:r>
            <a:r>
              <a:rPr lang="zh-CN" altLang="en-US" dirty="0"/>
              <a:t>上升沿：译码</a:t>
            </a:r>
          </a:p>
        </p:txBody>
      </p:sp>
      <p:cxnSp>
        <p:nvCxnSpPr>
          <p:cNvPr id="8" name="直接箭头连接符 7"/>
          <p:cNvCxnSpPr/>
          <p:nvPr/>
        </p:nvCxnSpPr>
        <p:spPr bwMode="auto">
          <a:xfrm rot="10800000" flipV="1">
            <a:off x="5715008" y="3068420"/>
            <a:ext cx="1428760" cy="93208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357686" y="3997115"/>
            <a:ext cx="157163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C1</a:t>
            </a:r>
            <a:r>
              <a:rPr lang="zh-CN" altLang="en-US" dirty="0"/>
              <a:t>上升沿</a:t>
            </a:r>
          </a:p>
        </p:txBody>
      </p:sp>
      <p:cxnSp>
        <p:nvCxnSpPr>
          <p:cNvPr id="10" name="直接箭头连接符 9"/>
          <p:cNvCxnSpPr/>
          <p:nvPr/>
        </p:nvCxnSpPr>
        <p:spPr bwMode="auto">
          <a:xfrm rot="5400000" flipH="1" flipV="1">
            <a:off x="7216901" y="2642282"/>
            <a:ext cx="926099" cy="21352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357950" y="1643050"/>
            <a:ext cx="214314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err="1"/>
              <a:t>Movlw</a:t>
            </a:r>
            <a:r>
              <a:rPr lang="zh-CN" altLang="en-US" dirty="0"/>
              <a:t>高电平代表指令为 </a:t>
            </a:r>
            <a:r>
              <a:rPr lang="en-US" altLang="zh-CN" dirty="0"/>
              <a:t>MOVLW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 bwMode="auto">
          <a:xfrm rot="16200000" flipH="1">
            <a:off x="7606817" y="3677735"/>
            <a:ext cx="431224" cy="7143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286644" y="3929066"/>
            <a:ext cx="114300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常数</a:t>
            </a:r>
            <a:r>
              <a:rPr lang="en-US" altLang="zh-CN" dirty="0"/>
              <a:t>3</a:t>
            </a:r>
            <a:endParaRPr lang="zh-CN" altLang="en-US" dirty="0"/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214282" y="5429264"/>
          <a:ext cx="8643995" cy="9286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71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8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二进制码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助记符  操作数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操作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状态影响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1100_kkkk_kkkk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常数置入</a:t>
                      </a:r>
                      <a:r>
                        <a:rPr lang="en-US" altLang="zh-CN" dirty="0"/>
                        <a:t>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MOVLW W, 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>
                          <a:sym typeface="Wingdings" pitchFamily="2" charset="2"/>
                        </a:rPr>
                        <a:t>kW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42844" y="3786190"/>
            <a:ext cx="4000528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译码就是分析指令，解析出指令中的有用信息。</a:t>
            </a:r>
            <a:endParaRPr lang="en-US" altLang="zh-CN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4" y="4572008"/>
            <a:ext cx="850112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这条指令中，有用信息就是两个：一个是说明这条指令为</a:t>
            </a:r>
            <a:r>
              <a:rPr lang="en-US" altLang="zh-CN" dirty="0" err="1"/>
              <a:t>movlw</a:t>
            </a:r>
            <a:r>
              <a:rPr lang="en-US" altLang="zh-CN" dirty="0"/>
              <a:t>,</a:t>
            </a:r>
            <a:r>
              <a:rPr lang="zh-CN" altLang="en-US" dirty="0"/>
              <a:t>第一个是说明，需要给</a:t>
            </a:r>
            <a:r>
              <a:rPr lang="en-US" altLang="zh-CN" dirty="0"/>
              <a:t>W</a:t>
            </a:r>
            <a:r>
              <a:rPr lang="zh-CN" altLang="en-US" dirty="0"/>
              <a:t>寄存器中置入的常数为</a:t>
            </a:r>
            <a:r>
              <a:rPr lang="en-US" altLang="zh-CN" dirty="0"/>
              <a:t>3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7" grpId="0" animBg="1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</a:t>
            </a:r>
            <a:r>
              <a:rPr lang="zh-CN" altLang="en-US" b="1" dirty="0"/>
              <a:t>给</a:t>
            </a:r>
            <a:r>
              <a:rPr lang="en-US" altLang="zh-CN" b="1" dirty="0"/>
              <a:t>b</a:t>
            </a:r>
            <a:r>
              <a:rPr lang="zh-CN" altLang="en-US" b="1" dirty="0"/>
              <a:t>寄存器分配数字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1571612"/>
            <a:ext cx="5429256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dirty="0"/>
              <a:t>C1</a:t>
            </a:r>
            <a:r>
              <a:rPr lang="zh-CN" altLang="en-US" dirty="0"/>
              <a:t>下降沿：给暂存寄存器分配计算寄存器的数值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71678"/>
            <a:ext cx="48672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800" y="4345552"/>
            <a:ext cx="61531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04866" y="463130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。。。。。。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676" y="4917056"/>
            <a:ext cx="4257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61990" y="541712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。。。。。。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406" y="3000372"/>
            <a:ext cx="385765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将译码产生的</a:t>
            </a:r>
            <a:r>
              <a:rPr lang="en-US" altLang="zh-CN" dirty="0"/>
              <a:t>k(k=3)</a:t>
            </a:r>
            <a:r>
              <a:rPr lang="zh-CN" altLang="en-US" dirty="0"/>
              <a:t>送入暂存寄存器</a:t>
            </a:r>
          </a:p>
        </p:txBody>
      </p:sp>
      <p:cxnSp>
        <p:nvCxnSpPr>
          <p:cNvPr id="13" name="直接箭头连接符 12"/>
          <p:cNvCxnSpPr/>
          <p:nvPr/>
        </p:nvCxnSpPr>
        <p:spPr bwMode="auto">
          <a:xfrm rot="16200000" flipH="1">
            <a:off x="1071538" y="3571876"/>
            <a:ext cx="928694" cy="64294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矩形 13"/>
          <p:cNvSpPr/>
          <p:nvPr/>
        </p:nvSpPr>
        <p:spPr bwMode="auto">
          <a:xfrm>
            <a:off x="142844" y="4214818"/>
            <a:ext cx="6500826" cy="185738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rot="10800000" flipV="1">
            <a:off x="5715008" y="2928934"/>
            <a:ext cx="2500330" cy="78581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214810" y="3571876"/>
            <a:ext cx="150019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C1</a:t>
            </a:r>
            <a:r>
              <a:rPr lang="zh-CN" altLang="en-US" dirty="0"/>
              <a:t>下降沿</a:t>
            </a:r>
          </a:p>
        </p:txBody>
      </p:sp>
      <p:cxnSp>
        <p:nvCxnSpPr>
          <p:cNvPr id="18" name="直接箭头连接符 17"/>
          <p:cNvCxnSpPr/>
          <p:nvPr/>
        </p:nvCxnSpPr>
        <p:spPr bwMode="auto">
          <a:xfrm rot="5400000">
            <a:off x="7465239" y="3178967"/>
            <a:ext cx="1571636" cy="78581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848502" y="4429132"/>
            <a:ext cx="200977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暂存寄存器得到</a:t>
            </a:r>
            <a:r>
              <a:rPr lang="en-US" altLang="zh-CN" dirty="0"/>
              <a:t>3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4" grpId="0" animBg="1"/>
      <p:bldP spid="17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27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</a:t>
            </a:r>
            <a:r>
              <a:rPr lang="zh-CN" altLang="en-US" b="1" dirty="0"/>
              <a:t>修改状态字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1571612"/>
            <a:ext cx="2857488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dirty="0"/>
              <a:t>C2</a:t>
            </a:r>
            <a:r>
              <a:rPr lang="zh-CN" altLang="en-US" dirty="0"/>
              <a:t>上升沿：</a:t>
            </a:r>
            <a:endParaRPr lang="en-US" altLang="zh-CN" dirty="0"/>
          </a:p>
          <a:p>
            <a:r>
              <a:rPr lang="en-US" dirty="0"/>
              <a:t>ALU</a:t>
            </a:r>
            <a:r>
              <a:rPr lang="zh-CN" altLang="en-US" dirty="0"/>
              <a:t>进行计算产生</a:t>
            </a:r>
            <a:endParaRPr lang="en-US" altLang="zh-CN" dirty="0"/>
          </a:p>
          <a:p>
            <a:r>
              <a:rPr lang="en-US" dirty="0"/>
              <a:t>DC</a:t>
            </a:r>
            <a:r>
              <a:rPr lang="zh-CN" altLang="en-US" dirty="0"/>
              <a:t>，</a:t>
            </a:r>
            <a:r>
              <a:rPr lang="en-US" dirty="0"/>
              <a:t>C</a:t>
            </a:r>
            <a:r>
              <a:rPr lang="zh-CN" altLang="en-US" dirty="0"/>
              <a:t>，</a:t>
            </a:r>
            <a:r>
              <a:rPr lang="en-US" dirty="0"/>
              <a:t>Z</a:t>
            </a:r>
            <a:r>
              <a:rPr lang="zh-CN" altLang="en-US" dirty="0"/>
              <a:t>状态字，同时将计算结果送入</a:t>
            </a:r>
            <a:r>
              <a:rPr lang="en-US" altLang="zh-CN" dirty="0" err="1"/>
              <a:t>yi</a:t>
            </a:r>
            <a:r>
              <a:rPr lang="zh-CN" altLang="en-US" dirty="0"/>
              <a:t>寄存器（用来寄存</a:t>
            </a:r>
            <a:r>
              <a:rPr lang="en-US" altLang="zh-CN" dirty="0"/>
              <a:t>ALU</a:t>
            </a:r>
            <a:r>
              <a:rPr lang="zh-CN" altLang="en-US" dirty="0"/>
              <a:t>的计算结果）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71612"/>
            <a:ext cx="617220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2844" y="4286256"/>
          <a:ext cx="7858181" cy="10434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83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7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3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88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二进制码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助记符  操作数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操作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状态影响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1100_kkkk_kkkk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常数置入</a:t>
                      </a:r>
                      <a:r>
                        <a:rPr lang="en-US" altLang="zh-CN" dirty="0"/>
                        <a:t>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MOVLW W, 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>
                          <a:sym typeface="Wingdings" pitchFamily="2" charset="2"/>
                        </a:rPr>
                        <a:t>kW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 dirty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zh-CN" alt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7158" y="5572140"/>
            <a:ext cx="2500330" cy="36933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MOVLW </a:t>
            </a:r>
            <a:r>
              <a:rPr lang="zh-CN" altLang="en-US" dirty="0"/>
              <a:t>不影响状态字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---DC</a:t>
            </a:r>
            <a:r>
              <a:rPr lang="zh-CN" altLang="en-US" b="1" dirty="0"/>
              <a:t>、</a:t>
            </a:r>
            <a:r>
              <a:rPr lang="en-US" altLang="zh-CN" b="1" dirty="0"/>
              <a:t>C</a:t>
            </a:r>
            <a:r>
              <a:rPr lang="zh-CN" altLang="en-US" b="1" dirty="0"/>
              <a:t>、</a:t>
            </a:r>
            <a:r>
              <a:rPr lang="en-US" altLang="zh-CN" b="1" dirty="0"/>
              <a:t>Z</a:t>
            </a:r>
            <a:r>
              <a:rPr lang="zh-CN" altLang="en-US" b="1" dirty="0"/>
              <a:t>、计算结果</a:t>
            </a:r>
            <a:r>
              <a:rPr lang="en-US" altLang="zh-CN" b="1" dirty="0" err="1"/>
              <a:t>yi</a:t>
            </a:r>
            <a:endParaRPr lang="zh-CN" altLang="en-US" b="1" dirty="0"/>
          </a:p>
        </p:txBody>
      </p:sp>
      <p:sp>
        <p:nvSpPr>
          <p:cNvPr id="5" name="矩形 4"/>
          <p:cNvSpPr/>
          <p:nvPr/>
        </p:nvSpPr>
        <p:spPr>
          <a:xfrm>
            <a:off x="214314" y="1571612"/>
            <a:ext cx="264317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dirty="0"/>
              <a:t>C2</a:t>
            </a:r>
            <a:r>
              <a:rPr lang="zh-CN" altLang="en-US" dirty="0"/>
              <a:t>上升沿：</a:t>
            </a:r>
            <a:endParaRPr lang="en-US" altLang="zh-CN" dirty="0"/>
          </a:p>
          <a:p>
            <a:r>
              <a:rPr lang="en-US" dirty="0"/>
              <a:t>ALU</a:t>
            </a:r>
            <a:r>
              <a:rPr lang="zh-CN" altLang="en-US" dirty="0"/>
              <a:t>进行计算产生</a:t>
            </a:r>
            <a:endParaRPr lang="en-US" altLang="zh-CN" dirty="0"/>
          </a:p>
          <a:p>
            <a:r>
              <a:rPr lang="en-US" dirty="0"/>
              <a:t>DC</a:t>
            </a:r>
            <a:r>
              <a:rPr lang="zh-CN" altLang="en-US" dirty="0"/>
              <a:t>，</a:t>
            </a:r>
            <a:r>
              <a:rPr lang="en-US" dirty="0"/>
              <a:t>C</a:t>
            </a:r>
            <a:r>
              <a:rPr lang="zh-CN" altLang="en-US" dirty="0"/>
              <a:t>，</a:t>
            </a:r>
            <a:r>
              <a:rPr lang="en-US" dirty="0"/>
              <a:t>Z</a:t>
            </a:r>
            <a:r>
              <a:rPr lang="zh-CN" altLang="en-US" dirty="0"/>
              <a:t>状态字，同时将计算结果送入</a:t>
            </a:r>
            <a:r>
              <a:rPr lang="en-US" altLang="zh-CN" dirty="0" err="1"/>
              <a:t>yi</a:t>
            </a:r>
            <a:r>
              <a:rPr lang="zh-CN" altLang="en-US" dirty="0"/>
              <a:t>寄存器（用来寄存</a:t>
            </a:r>
            <a:r>
              <a:rPr lang="en-US" altLang="zh-CN" dirty="0"/>
              <a:t>ALU</a:t>
            </a:r>
            <a:r>
              <a:rPr lang="zh-CN" altLang="en-US" dirty="0"/>
              <a:t>的计算结果）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86190"/>
            <a:ext cx="72675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85786" y="4429132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。。。。。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4824562"/>
            <a:ext cx="2736304" cy="132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71472" y="607220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。。。。。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7554" y="3071810"/>
            <a:ext cx="2500330" cy="36933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MOVLW </a:t>
            </a:r>
            <a:r>
              <a:rPr lang="zh-CN" altLang="en-US" dirty="0"/>
              <a:t>不影响状态字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571612"/>
            <a:ext cx="53911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直接箭头连接符 12"/>
          <p:cNvCxnSpPr/>
          <p:nvPr/>
        </p:nvCxnSpPr>
        <p:spPr bwMode="auto">
          <a:xfrm rot="5400000">
            <a:off x="7143768" y="2571744"/>
            <a:ext cx="500066" cy="2143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786578" y="3000372"/>
            <a:ext cx="121444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C2</a:t>
            </a:r>
            <a:r>
              <a:rPr lang="zh-CN" altLang="en-US" dirty="0"/>
              <a:t>上升沿</a:t>
            </a:r>
          </a:p>
        </p:txBody>
      </p:sp>
      <p:cxnSp>
        <p:nvCxnSpPr>
          <p:cNvPr id="16" name="直接箭头连接符 15"/>
          <p:cNvCxnSpPr/>
          <p:nvPr/>
        </p:nvCxnSpPr>
        <p:spPr bwMode="auto">
          <a:xfrm rot="16200000" flipH="1">
            <a:off x="7286644" y="2857496"/>
            <a:ext cx="1428760" cy="14287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7358082" y="3714752"/>
            <a:ext cx="1643074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 err="1"/>
              <a:t>yi</a:t>
            </a:r>
            <a:r>
              <a:rPr lang="zh-CN" altLang="en-US" dirty="0"/>
              <a:t>得到暂存寄存器中的数据（</a:t>
            </a:r>
            <a:r>
              <a:rPr lang="en-US" altLang="zh-CN" dirty="0"/>
              <a:t>3</a:t>
            </a:r>
            <a:r>
              <a:rPr lang="zh-CN" altLang="en-US" dirty="0"/>
              <a:t>）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6572264" y="1571612"/>
            <a:ext cx="1857388" cy="500066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cxnSp>
        <p:nvCxnSpPr>
          <p:cNvPr id="20" name="直接箭头连接符 19"/>
          <p:cNvCxnSpPr/>
          <p:nvPr/>
        </p:nvCxnSpPr>
        <p:spPr bwMode="auto">
          <a:xfrm rot="10800000" flipV="1">
            <a:off x="5000628" y="2143116"/>
            <a:ext cx="1785950" cy="85725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 animBg="1"/>
      <p:bldP spid="15" grpId="0" animBg="1"/>
      <p:bldP spid="18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29</a:t>
            </a:fld>
            <a:endParaRPr lang="en-US" altLang="zh-TW"/>
          </a:p>
        </p:txBody>
      </p:sp>
      <p:sp>
        <p:nvSpPr>
          <p:cNvPr id="4" name="矩形 3"/>
          <p:cNvSpPr/>
          <p:nvPr/>
        </p:nvSpPr>
        <p:spPr>
          <a:xfrm>
            <a:off x="0" y="1571612"/>
            <a:ext cx="4500562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C2</a:t>
            </a:r>
            <a:r>
              <a:rPr lang="zh-CN" altLang="en-US" dirty="0">
                <a:solidFill>
                  <a:srgbClr val="FFFFFF"/>
                </a:solidFill>
              </a:rPr>
              <a:t>下降沿：对</a:t>
            </a:r>
            <a:r>
              <a:rPr lang="en-US" dirty="0">
                <a:solidFill>
                  <a:srgbClr val="FFFFFF"/>
                </a:solidFill>
              </a:rPr>
              <a:t>ALU</a:t>
            </a:r>
            <a:r>
              <a:rPr lang="zh-CN" altLang="en-US" dirty="0">
                <a:solidFill>
                  <a:srgbClr val="FFFFFF"/>
                </a:solidFill>
              </a:rPr>
              <a:t>计算的结果</a:t>
            </a:r>
            <a:r>
              <a:rPr lang="en-US" dirty="0" err="1">
                <a:solidFill>
                  <a:srgbClr val="FFFFFF"/>
                </a:solidFill>
              </a:rPr>
              <a:t>yi</a:t>
            </a:r>
            <a:r>
              <a:rPr lang="zh-CN" altLang="en-US" dirty="0">
                <a:solidFill>
                  <a:srgbClr val="FFFFFF"/>
                </a:solidFill>
              </a:rPr>
              <a:t>进行分配，修改状态字</a:t>
            </a:r>
            <a:r>
              <a:rPr lang="en-US" dirty="0">
                <a:solidFill>
                  <a:srgbClr val="FFFFFF"/>
                </a:solidFill>
              </a:rPr>
              <a:t>status,</a:t>
            </a:r>
            <a:r>
              <a:rPr lang="zh-CN" altLang="en-US" dirty="0">
                <a:solidFill>
                  <a:srgbClr val="FFFFFF"/>
                </a:solidFill>
              </a:rPr>
              <a:t>修改</a:t>
            </a:r>
            <a:r>
              <a:rPr lang="en-US" dirty="0">
                <a:solidFill>
                  <a:srgbClr val="FFFFFF"/>
                </a:solidFill>
              </a:rPr>
              <a:t>PC</a:t>
            </a:r>
            <a:r>
              <a:rPr lang="zh-CN" altLang="en-US" dirty="0">
                <a:solidFill>
                  <a:srgbClr val="FFFFFF"/>
                </a:solidFill>
              </a:rPr>
              <a:t>值，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zh-CN" altLang="en-US" dirty="0">
                <a:solidFill>
                  <a:srgbClr val="FFFFFF"/>
                </a:solidFill>
              </a:rPr>
              <a:t>对堆栈进行操作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</a:t>
            </a:r>
            <a:r>
              <a:rPr lang="zh-CN" altLang="en-US" b="1" dirty="0"/>
              <a:t>修改状态字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06" y="2857496"/>
            <a:ext cx="4357718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上一步中，</a:t>
            </a:r>
            <a:r>
              <a:rPr lang="en-US" altLang="zh-CN" dirty="0"/>
              <a:t>DC</a:t>
            </a:r>
            <a:r>
              <a:rPr lang="zh-CN" altLang="en-US" dirty="0"/>
              <a:t>、</a:t>
            </a:r>
            <a:r>
              <a:rPr lang="en-US" altLang="zh-CN" dirty="0"/>
              <a:t>C</a:t>
            </a:r>
            <a:r>
              <a:rPr lang="zh-CN" altLang="en-US" dirty="0"/>
              <a:t>、</a:t>
            </a:r>
            <a:r>
              <a:rPr lang="en-US" altLang="zh-CN" dirty="0"/>
              <a:t>Z</a:t>
            </a:r>
            <a:r>
              <a:rPr lang="zh-CN" altLang="en-US" dirty="0"/>
              <a:t>都保持不变，所以，这一步中的状态寄存器</a:t>
            </a:r>
            <a:r>
              <a:rPr lang="en-US" altLang="zh-CN" dirty="0"/>
              <a:t>status</a:t>
            </a:r>
            <a:r>
              <a:rPr lang="zh-CN" altLang="en-US" dirty="0"/>
              <a:t>保持不变。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这条指令不是跳转指令，所以，只需要：</a:t>
            </a:r>
            <a:endParaRPr lang="en-US" altLang="zh-CN" dirty="0"/>
          </a:p>
          <a:p>
            <a:r>
              <a:rPr lang="en-US" altLang="zh-CN" dirty="0"/>
              <a:t>PC=PC+1</a:t>
            </a:r>
          </a:p>
          <a:p>
            <a:endParaRPr lang="zh-CN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714884"/>
            <a:ext cx="55149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857224" y="5072074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。。。。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138987"/>
            <a:ext cx="3925670" cy="1319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矩形 10"/>
          <p:cNvSpPr/>
          <p:nvPr/>
        </p:nvSpPr>
        <p:spPr bwMode="auto">
          <a:xfrm>
            <a:off x="971600" y="6024708"/>
            <a:ext cx="1800200" cy="428628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71612"/>
            <a:ext cx="46434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直接箭头连接符 12"/>
          <p:cNvCxnSpPr/>
          <p:nvPr/>
        </p:nvCxnSpPr>
        <p:spPr bwMode="auto">
          <a:xfrm rot="10800000" flipV="1">
            <a:off x="5286380" y="1785926"/>
            <a:ext cx="3214710" cy="78581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572000" y="2500306"/>
            <a:ext cx="78581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C2</a:t>
            </a:r>
            <a:r>
              <a:rPr lang="zh-CN" altLang="en-US" dirty="0"/>
              <a:t>下降沿</a:t>
            </a:r>
          </a:p>
        </p:txBody>
      </p:sp>
      <p:cxnSp>
        <p:nvCxnSpPr>
          <p:cNvPr id="16" name="直接箭头连接符 15"/>
          <p:cNvCxnSpPr/>
          <p:nvPr/>
        </p:nvCxnSpPr>
        <p:spPr bwMode="auto">
          <a:xfrm rot="10800000" flipV="1">
            <a:off x="4429124" y="2214554"/>
            <a:ext cx="4071966" cy="178595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4" name="TextBox 3"/>
          <p:cNvSpPr txBox="1"/>
          <p:nvPr/>
        </p:nvSpPr>
        <p:spPr>
          <a:xfrm>
            <a:off x="214282" y="2214554"/>
            <a:ext cx="871543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CPU</a:t>
            </a:r>
            <a:r>
              <a:rPr lang="zh-CN" altLang="en-US" dirty="0"/>
              <a:t>很强大，但是同时也很笨，没有丝毫的主动思考能力。我们必须准确的告诉它去什么地方，干什么事情，它才能准确的完成任务。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3357562"/>
            <a:ext cx="835824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所以，</a:t>
            </a:r>
            <a:r>
              <a:rPr lang="en-US" altLang="zh-CN" dirty="0"/>
              <a:t>CPU</a:t>
            </a:r>
            <a:r>
              <a:rPr lang="zh-CN" altLang="en-US" dirty="0"/>
              <a:t>准确计算的前提是它能准确的找到位置，说的专业一点那就是就是“寻址”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429132"/>
            <a:ext cx="8143932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PIC16C56</a:t>
            </a:r>
            <a:r>
              <a:rPr lang="zh-CN" altLang="en-US" dirty="0"/>
              <a:t>寻址方式根据操作数的来源，可以分为：</a:t>
            </a:r>
            <a:endParaRPr lang="en-US" altLang="zh-CN" dirty="0"/>
          </a:p>
          <a:p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寄存器间接寻址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立即数寻址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直接寻址</a:t>
            </a:r>
            <a:endParaRPr lang="en-US" altLang="zh-CN" dirty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/>
              <a:t>位寻址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2" y="1142984"/>
            <a:ext cx="82868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寻址</a:t>
            </a:r>
          </a:p>
        </p:txBody>
      </p:sp>
    </p:spTree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30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机器码执行举例</a:t>
            </a:r>
            <a:r>
              <a:rPr lang="en-US" altLang="zh-CN" b="1" dirty="0"/>
              <a:t>---MOVLW</a:t>
            </a:r>
            <a:r>
              <a:rPr lang="zh-CN" altLang="en-US" b="1" dirty="0"/>
              <a:t>指令执行完成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1643050"/>
            <a:ext cx="7215238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到目前为止，</a:t>
            </a:r>
            <a:r>
              <a:rPr lang="en-US" altLang="zh-CN" dirty="0"/>
              <a:t>MOVLW  3 </a:t>
            </a:r>
            <a:r>
              <a:rPr lang="zh-CN" altLang="en-US" dirty="0"/>
              <a:t>这条之指令正式完成，</a:t>
            </a:r>
            <a:r>
              <a:rPr lang="en-US" altLang="zh-CN" dirty="0"/>
              <a:t>W</a:t>
            </a:r>
            <a:r>
              <a:rPr lang="zh-CN" altLang="en-US" dirty="0"/>
              <a:t>寄存器保存的数值变为</a:t>
            </a:r>
            <a:r>
              <a:rPr lang="en-US" altLang="zh-CN" dirty="0"/>
              <a:t>3</a:t>
            </a:r>
            <a:r>
              <a:rPr lang="zh-CN" altLang="en-US" dirty="0"/>
              <a:t>，</a:t>
            </a:r>
            <a:r>
              <a:rPr lang="en-US" altLang="zh-CN" dirty="0"/>
              <a:t>PC</a:t>
            </a:r>
            <a:r>
              <a:rPr lang="zh-CN" altLang="en-US" dirty="0"/>
              <a:t>指针加一之后，变为</a:t>
            </a:r>
            <a:r>
              <a:rPr lang="en-US" altLang="zh-CN" dirty="0"/>
              <a:t>1.</a:t>
            </a:r>
          </a:p>
          <a:p>
            <a:endParaRPr lang="en-US" altLang="zh-CN" dirty="0"/>
          </a:p>
          <a:p>
            <a:r>
              <a:rPr lang="zh-CN" altLang="en-US" dirty="0"/>
              <a:t>下条指令在</a:t>
            </a:r>
            <a:r>
              <a:rPr lang="en-US" altLang="zh-CN" dirty="0" err="1"/>
              <a:t>rom</a:t>
            </a:r>
            <a:r>
              <a:rPr lang="zh-CN" altLang="en-US" dirty="0"/>
              <a:t>指令存储器中地址</a:t>
            </a:r>
            <a:r>
              <a:rPr lang="en-US" altLang="zh-CN" dirty="0"/>
              <a:t>1</a:t>
            </a:r>
            <a:r>
              <a:rPr lang="zh-CN" altLang="en-US" dirty="0"/>
              <a:t>中取指令：</a:t>
            </a:r>
            <a:endParaRPr lang="en-US" altLang="zh-CN" dirty="0"/>
          </a:p>
          <a:p>
            <a:r>
              <a:rPr lang="en-US" altLang="zh-CN" dirty="0"/>
              <a:t>              MOVWF   8	;</a:t>
            </a:r>
            <a:r>
              <a:rPr lang="zh-CN" altLang="en-US" dirty="0"/>
              <a:t>将</a:t>
            </a:r>
            <a:r>
              <a:rPr lang="en-US" altLang="zh-CN" dirty="0"/>
              <a:t>W</a:t>
            </a:r>
            <a:r>
              <a:rPr lang="zh-CN" altLang="en-US" dirty="0"/>
              <a:t>里面存放的数据</a:t>
            </a:r>
            <a:r>
              <a:rPr lang="en-US" altLang="zh-CN" dirty="0"/>
              <a:t>3</a:t>
            </a:r>
            <a:r>
              <a:rPr lang="zh-CN" altLang="en-US" dirty="0"/>
              <a:t>送到通用寄存器</a:t>
            </a:r>
            <a:r>
              <a:rPr lang="en-US" altLang="zh-CN" dirty="0"/>
              <a:t>F8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31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73586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87B41EB-E755-4152-8FD2-B7DCFD633C69}"/>
              </a:ext>
            </a:extLst>
          </p:cNvPr>
          <p:cNvSpPr txBox="1"/>
          <p:nvPr/>
        </p:nvSpPr>
        <p:spPr>
          <a:xfrm>
            <a:off x="2153710" y="3429000"/>
            <a:ext cx="4836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小结：机器码如何在</a:t>
            </a:r>
            <a:r>
              <a:rPr lang="en-US" altLang="zh-CN" sz="2400" dirty="0"/>
              <a:t>CPU</a:t>
            </a:r>
            <a:r>
              <a:rPr lang="zh-CN" altLang="en-US" sz="2400" dirty="0"/>
              <a:t>中执行？</a:t>
            </a:r>
          </a:p>
        </p:txBody>
      </p:sp>
    </p:spTree>
    <p:extLst>
      <p:ext uri="{BB962C8B-B14F-4D97-AF65-F5344CB8AC3E}">
        <p14:creationId xmlns:p14="http://schemas.microsoft.com/office/powerpoint/2010/main" val="3190615772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32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35496" y="109081"/>
            <a:ext cx="6696744" cy="1015663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40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40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40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章 机器码在</a:t>
            </a:r>
            <a:r>
              <a:rPr lang="en-US" altLang="zh-CN" sz="40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CPU</a:t>
            </a:r>
            <a:r>
              <a:rPr lang="zh-CN" altLang="en-US" sz="40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996952"/>
            <a:ext cx="8501122" cy="1003608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dirty="0">
                <a:solidFill>
                  <a:schemeClr val="tx1"/>
                </a:solidFill>
              </a:rPr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42888528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82868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寻址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714488"/>
            <a:ext cx="8715436" cy="147732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ea"/>
              <a:buAutoNum type="circleNumDbPlain" startAt="4"/>
            </a:pPr>
            <a:r>
              <a:rPr lang="zh-CN" altLang="en-US" dirty="0">
                <a:solidFill>
                  <a:srgbClr val="FFFFFF"/>
                </a:solidFill>
              </a:rPr>
              <a:t>位寻址</a:t>
            </a:r>
            <a:endParaRPr lang="en-US" altLang="zh-CN" dirty="0">
              <a:solidFill>
                <a:srgbClr val="FFFFFF"/>
              </a:solidFill>
            </a:endParaRPr>
          </a:p>
          <a:p>
            <a:pPr marL="342900" lvl="0" indent="-342900"/>
            <a:r>
              <a:rPr lang="en-US" altLang="zh-CN" dirty="0">
                <a:solidFill>
                  <a:srgbClr val="FFFFFF"/>
                </a:solidFill>
              </a:rPr>
              <a:t> 	</a:t>
            </a:r>
          </a:p>
          <a:p>
            <a:pPr marL="342900" indent="-342900"/>
            <a:r>
              <a:rPr lang="en-US" altLang="zh-CN" dirty="0">
                <a:solidFill>
                  <a:srgbClr val="FFFFFF"/>
                </a:solidFill>
              </a:rPr>
              <a:t>	</a:t>
            </a:r>
            <a:r>
              <a:rPr lang="zh-CN" altLang="en-US" dirty="0"/>
              <a:t>这种寻址方式可以对寄存器中的任何一位进行操作。</a:t>
            </a:r>
          </a:p>
          <a:p>
            <a:pPr marL="342900" lvl="0" indent="-342900"/>
            <a:endParaRPr lang="zh-CN" altLang="en-US" dirty="0">
              <a:solidFill>
                <a:srgbClr val="FFFFFF"/>
              </a:solidFill>
            </a:endParaRPr>
          </a:p>
          <a:p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000504"/>
            <a:ext cx="770254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指令的执行过程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8924" y="3288404"/>
            <a:ext cx="64294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取指</a:t>
            </a:r>
          </a:p>
        </p:txBody>
      </p:sp>
      <p:sp>
        <p:nvSpPr>
          <p:cNvPr id="7" name="右箭头 6"/>
          <p:cNvSpPr/>
          <p:nvPr/>
        </p:nvSpPr>
        <p:spPr bwMode="auto">
          <a:xfrm>
            <a:off x="3271866" y="3359842"/>
            <a:ext cx="642942" cy="1428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4808" y="3288404"/>
            <a:ext cx="64294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译码</a:t>
            </a:r>
          </a:p>
        </p:txBody>
      </p:sp>
      <p:sp>
        <p:nvSpPr>
          <p:cNvPr id="9" name="右箭头 8"/>
          <p:cNvSpPr/>
          <p:nvPr/>
        </p:nvSpPr>
        <p:spPr bwMode="auto">
          <a:xfrm>
            <a:off x="4629188" y="3359842"/>
            <a:ext cx="642942" cy="1428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2130" y="3288404"/>
            <a:ext cx="642942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执行</a:t>
            </a:r>
          </a:p>
        </p:txBody>
      </p:sp>
      <p:sp>
        <p:nvSpPr>
          <p:cNvPr id="13" name="下弧形箭头 12"/>
          <p:cNvSpPr/>
          <p:nvPr/>
        </p:nvSpPr>
        <p:spPr bwMode="auto">
          <a:xfrm rot="10800000" flipV="1">
            <a:off x="2771800" y="3717032"/>
            <a:ext cx="2928958" cy="428628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714488"/>
            <a:ext cx="778674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取指：</a:t>
            </a:r>
            <a:endParaRPr lang="en-US" altLang="zh-CN" dirty="0"/>
          </a:p>
          <a:p>
            <a:r>
              <a:rPr lang="en-US" altLang="zh-CN" dirty="0"/>
              <a:t>	</a:t>
            </a:r>
            <a:r>
              <a:rPr lang="zh-CN" altLang="en-US" dirty="0"/>
              <a:t>简单讲，从指令存储器中取出指令。专业一点</a:t>
            </a:r>
            <a:r>
              <a:rPr lang="en-US" altLang="zh-CN" dirty="0"/>
              <a:t>,</a:t>
            </a:r>
            <a:r>
              <a:rPr lang="zh-CN" altLang="en-US" dirty="0"/>
              <a:t>根据指令存储器地址总线上的地址信号，在时钟控制下，取出相应地址上的数据（指令）。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2786058"/>
            <a:ext cx="8215370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zh-CN" altLang="en-US" dirty="0"/>
              <a:t>指令存储器，顾名思义就是存放指令的地方，一般情况就是一个</a:t>
            </a:r>
            <a:r>
              <a:rPr lang="en-US" altLang="zh-CN" dirty="0" err="1"/>
              <a:t>rom</a:t>
            </a:r>
            <a:r>
              <a:rPr lang="zh-CN" altLang="en-US" dirty="0"/>
              <a:t>模块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3357562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本课程后续的</a:t>
            </a:r>
            <a:r>
              <a:rPr lang="en-US" altLang="zh-CN" dirty="0"/>
              <a:t>FPGA</a:t>
            </a:r>
            <a:r>
              <a:rPr lang="zh-CN" altLang="en-US" dirty="0"/>
              <a:t>验证是在</a:t>
            </a:r>
            <a:r>
              <a:rPr lang="en-US" altLang="zh-CN" dirty="0" err="1"/>
              <a:t>Altera</a:t>
            </a:r>
            <a:r>
              <a:rPr lang="en-US" altLang="zh-CN" dirty="0"/>
              <a:t> </a:t>
            </a:r>
            <a:r>
              <a:rPr lang="zh-CN" altLang="en-US" dirty="0"/>
              <a:t>的</a:t>
            </a:r>
            <a:r>
              <a:rPr lang="en-US" altLang="zh-CN" dirty="0"/>
              <a:t>FPGA</a:t>
            </a:r>
            <a:r>
              <a:rPr lang="zh-CN" altLang="en-US" dirty="0"/>
              <a:t>中验证，所以，指令存储器使用</a:t>
            </a:r>
            <a:r>
              <a:rPr lang="en-US" altLang="zh-CN" dirty="0"/>
              <a:t>FPGA</a:t>
            </a:r>
            <a:r>
              <a:rPr lang="zh-CN" altLang="en-US" dirty="0"/>
              <a:t>中</a:t>
            </a:r>
            <a:r>
              <a:rPr lang="en-US" altLang="zh-CN" dirty="0"/>
              <a:t>ROM IP</a:t>
            </a:r>
            <a:r>
              <a:rPr lang="zh-CN" altLang="en-US" dirty="0"/>
              <a:t>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32250"/>
            <a:ext cx="7620000" cy="218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下弧形箭头 8"/>
          <p:cNvSpPr/>
          <p:nvPr/>
        </p:nvSpPr>
        <p:spPr bwMode="auto">
          <a:xfrm rot="2072529" flipV="1">
            <a:off x="1505284" y="4007971"/>
            <a:ext cx="1901255" cy="357190"/>
          </a:xfrm>
          <a:prstGeom prst="curved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7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54292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5643602" cy="285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357290" y="614364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/>
              <a:t>rom</a:t>
            </a:r>
            <a:r>
              <a:rPr lang="en-US" altLang="zh-CN" dirty="0"/>
              <a:t> </a:t>
            </a:r>
            <a:r>
              <a:rPr lang="zh-CN" altLang="en-US" dirty="0"/>
              <a:t>时序图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6446" y="3429000"/>
            <a:ext cx="3214710" cy="230832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每个时钟上升沿，将</a:t>
            </a:r>
            <a:r>
              <a:rPr lang="en-US" altLang="zh-CN" dirty="0"/>
              <a:t>address</a:t>
            </a:r>
            <a:r>
              <a:rPr lang="zh-CN" altLang="en-US" dirty="0"/>
              <a:t>地址上面的数据取出到</a:t>
            </a:r>
            <a:r>
              <a:rPr lang="en-US" altLang="zh-CN" dirty="0"/>
              <a:t>q</a:t>
            </a:r>
            <a:r>
              <a:rPr lang="zh-CN" altLang="en-US" dirty="0"/>
              <a:t>输出。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这里我们需要解释一下，地址位选择</a:t>
            </a:r>
            <a:r>
              <a:rPr lang="en-US" altLang="zh-CN" dirty="0"/>
              <a:t>10</a:t>
            </a:r>
            <a:r>
              <a:rPr lang="zh-CN" altLang="en-US" dirty="0"/>
              <a:t>位，而</a:t>
            </a:r>
            <a:r>
              <a:rPr lang="en-US" altLang="zh-CN" dirty="0"/>
              <a:t>q</a:t>
            </a:r>
            <a:r>
              <a:rPr lang="zh-CN" altLang="en-US" dirty="0"/>
              <a:t>输出为</a:t>
            </a:r>
            <a:r>
              <a:rPr lang="en-US" altLang="zh-CN" dirty="0"/>
              <a:t>12</a:t>
            </a:r>
            <a:r>
              <a:rPr lang="zh-CN" altLang="en-US" dirty="0"/>
              <a:t>位的原因：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54292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7304" y="1500174"/>
            <a:ext cx="416669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 bwMode="auto">
          <a:xfrm>
            <a:off x="5143504" y="4357694"/>
            <a:ext cx="4000496" cy="285752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3357562"/>
            <a:ext cx="4572032" cy="230832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zh-CN" altLang="en-US" dirty="0"/>
              <a:t>我们知道，</a:t>
            </a:r>
            <a:r>
              <a:rPr lang="en-US" altLang="zh-CN" dirty="0" err="1"/>
              <a:t>rom</a:t>
            </a:r>
            <a:r>
              <a:rPr lang="zh-CN" altLang="en-US" dirty="0"/>
              <a:t>是用来存放指令的地方，</a:t>
            </a:r>
            <a:r>
              <a:rPr lang="en-US" altLang="zh-CN" dirty="0"/>
              <a:t>q</a:t>
            </a:r>
            <a:r>
              <a:rPr lang="zh-CN" altLang="en-US" dirty="0"/>
              <a:t>输出当然就是指令了，而</a:t>
            </a:r>
            <a:r>
              <a:rPr lang="en-US" altLang="zh-CN" dirty="0"/>
              <a:t>PIC16C56</a:t>
            </a:r>
            <a:r>
              <a:rPr lang="zh-CN" altLang="en-US" dirty="0"/>
              <a:t>单片机的指令都是</a:t>
            </a:r>
            <a:r>
              <a:rPr lang="en-US" altLang="zh-CN" dirty="0"/>
              <a:t>12</a:t>
            </a:r>
            <a:r>
              <a:rPr lang="zh-CN" altLang="en-US" dirty="0"/>
              <a:t>位宽的，所以，我们选择数据位为</a:t>
            </a:r>
            <a:r>
              <a:rPr lang="en-US" altLang="zh-CN" dirty="0"/>
              <a:t>12</a:t>
            </a:r>
            <a:r>
              <a:rPr lang="zh-CN" altLang="en-US" dirty="0"/>
              <a:t>位。</a:t>
            </a:r>
            <a:endParaRPr lang="en-US" altLang="zh-CN" dirty="0"/>
          </a:p>
          <a:p>
            <a:pPr marL="342900" indent="-342900">
              <a:buFont typeface="+mj-lt"/>
              <a:buAutoNum type="alphaLcParenR"/>
            </a:pPr>
            <a:endParaRPr lang="en-US" altLang="zh-CN" dirty="0"/>
          </a:p>
          <a:p>
            <a:pPr marL="342900" indent="-342900">
              <a:buFont typeface="+mj-lt"/>
              <a:buAutoNum type="alphaLcParenR"/>
            </a:pPr>
            <a:r>
              <a:rPr lang="zh-CN" altLang="en-US" dirty="0"/>
              <a:t>从左图中我们可以看出，原厂的单片机里面的</a:t>
            </a:r>
            <a:r>
              <a:rPr lang="en-US" altLang="zh-CN" dirty="0" err="1"/>
              <a:t>rom</a:t>
            </a:r>
            <a:r>
              <a:rPr lang="zh-CN" altLang="en-US" dirty="0"/>
              <a:t>容量为</a:t>
            </a:r>
            <a:r>
              <a:rPr lang="en-US" altLang="zh-CN" dirty="0"/>
              <a:t>1K</a:t>
            </a:r>
            <a:r>
              <a:rPr lang="zh-CN" altLang="en-US" dirty="0"/>
              <a:t>，所以，地址应该为</a:t>
            </a:r>
            <a:r>
              <a:rPr lang="en-US" altLang="zh-CN" dirty="0"/>
              <a:t>10</a:t>
            </a:r>
            <a:r>
              <a:rPr lang="zh-CN" altLang="en-US" dirty="0"/>
              <a:t>位</a:t>
            </a:r>
            <a:endParaRPr lang="en-US" altLang="zh-CN" dirty="0"/>
          </a:p>
        </p:txBody>
      </p:sp>
      <p:sp>
        <p:nvSpPr>
          <p:cNvPr id="9" name="TextBox 8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71406" y="214290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机器码在</a:t>
            </a:r>
            <a:r>
              <a:rPr lang="en-US" altLang="zh-CN" sz="4000" b="1" dirty="0"/>
              <a:t>CPU</a:t>
            </a:r>
            <a:r>
              <a:rPr lang="zh-CN" altLang="en-US" sz="4000" b="1" dirty="0"/>
              <a:t>执行过程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571612"/>
            <a:ext cx="54292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715008" y="1571612"/>
            <a:ext cx="3214710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/>
              <a:t>PIC16c56</a:t>
            </a:r>
            <a:r>
              <a:rPr lang="zh-CN" altLang="en-US" dirty="0"/>
              <a:t>上电复位后，地址总线上地址为</a:t>
            </a:r>
            <a:r>
              <a:rPr lang="en-US" altLang="zh-CN" dirty="0"/>
              <a:t>10</a:t>
            </a:r>
            <a:r>
              <a:rPr lang="zh-CN" altLang="en-US" dirty="0"/>
              <a:t>‘</a:t>
            </a:r>
            <a:r>
              <a:rPr lang="en-US" altLang="zh-CN" dirty="0"/>
              <a:t>b1111_1111_11</a:t>
            </a:r>
          </a:p>
          <a:p>
            <a:pPr marL="400050" indent="-400050">
              <a:buFont typeface="Wingdings" pitchFamily="2" charset="2"/>
              <a:buChar char="Ø"/>
            </a:pPr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当时钟上升沿到来时候，取出此地址上对应的指令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32" y="1142984"/>
            <a:ext cx="792961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</a:rPr>
              <a:t>取指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译码</a:t>
            </a:r>
            <a:r>
              <a:rPr lang="en-US" altLang="zh-CN" b="1" dirty="0">
                <a:sym typeface="Wingdings" pitchFamily="2" charset="2"/>
              </a:rPr>
              <a:t></a:t>
            </a:r>
            <a:r>
              <a:rPr lang="zh-CN" altLang="en-US" b="1" dirty="0"/>
              <a:t>执行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14686"/>
            <a:ext cx="5486400" cy="34004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cxnSp>
        <p:nvCxnSpPr>
          <p:cNvPr id="19" name="直接连接符 18"/>
          <p:cNvCxnSpPr/>
          <p:nvPr/>
        </p:nvCxnSpPr>
        <p:spPr bwMode="auto">
          <a:xfrm>
            <a:off x="5072066" y="4429132"/>
            <a:ext cx="571504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/>
        </p:nvCxnSpPr>
        <p:spPr bwMode="auto">
          <a:xfrm>
            <a:off x="357158" y="4714884"/>
            <a:ext cx="5143536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接连接符 21"/>
          <p:cNvCxnSpPr/>
          <p:nvPr/>
        </p:nvCxnSpPr>
        <p:spPr bwMode="auto">
          <a:xfrm>
            <a:off x="285720" y="5000636"/>
            <a:ext cx="5143536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空白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苏小伟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UXD2002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A4F9A"/>
      </a:accent1>
      <a:accent2>
        <a:srgbClr val="0099CC"/>
      </a:accent2>
      <a:accent3>
        <a:srgbClr val="FFFFFF"/>
      </a:accent3>
      <a:accent4>
        <a:srgbClr val="000000"/>
      </a:accent4>
      <a:accent5>
        <a:srgbClr val="AAB2CA"/>
      </a:accent5>
      <a:accent6>
        <a:srgbClr val="008AB9"/>
      </a:accent6>
      <a:hlink>
        <a:srgbClr val="FF6600"/>
      </a:hlink>
      <a:folHlink>
        <a:srgbClr val="F1B621"/>
      </a:folHlink>
    </a:clrScheme>
    <a:fontScheme name="iWatt Standard Presentation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iWatt Standard Presentation (2)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5578</TotalTime>
  <Words>2336</Words>
  <Application>Microsoft Office PowerPoint</Application>
  <PresentationFormat>全屏显示(4:3)</PresentationFormat>
  <Paragraphs>295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华文行楷</vt:lpstr>
      <vt:lpstr>楷体</vt:lpstr>
      <vt:lpstr>Arial</vt:lpstr>
      <vt:lpstr>Arial Black</vt:lpstr>
      <vt:lpstr>Calibri</vt:lpstr>
      <vt:lpstr>Wingdings</vt:lpstr>
      <vt:lpstr>自定义设计方案</vt:lpstr>
      <vt:lpstr>空白</vt:lpstr>
      <vt:lpstr>苏小伟</vt:lpstr>
      <vt:lpstr>UXD2002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sxw</dc:creator>
  <cp:lastModifiedBy>zhixiong</cp:lastModifiedBy>
  <cp:revision>724</cp:revision>
  <dcterms:created xsi:type="dcterms:W3CDTF">2013-02-18T03:15:59Z</dcterms:created>
  <dcterms:modified xsi:type="dcterms:W3CDTF">2020-12-20T05:45:57Z</dcterms:modified>
</cp:coreProperties>
</file>