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86" r:id="rId2"/>
    <p:sldMasterId id="2147483673" r:id="rId3"/>
    <p:sldMasterId id="2147483710" r:id="rId4"/>
  </p:sldMasterIdLst>
  <p:notesMasterIdLst>
    <p:notesMasterId r:id="rId33"/>
  </p:notesMasterIdLst>
  <p:handoutMasterIdLst>
    <p:handoutMasterId r:id="rId34"/>
  </p:handoutMasterIdLst>
  <p:sldIdLst>
    <p:sldId id="286" r:id="rId5"/>
    <p:sldId id="260" r:id="rId6"/>
    <p:sldId id="261" r:id="rId7"/>
    <p:sldId id="262" r:id="rId8"/>
    <p:sldId id="263" r:id="rId9"/>
    <p:sldId id="264" r:id="rId10"/>
    <p:sldId id="265" r:id="rId11"/>
    <p:sldId id="266" r:id="rId12"/>
    <p:sldId id="273" r:id="rId13"/>
    <p:sldId id="274" r:id="rId14"/>
    <p:sldId id="267" r:id="rId15"/>
    <p:sldId id="268" r:id="rId16"/>
    <p:sldId id="269" r:id="rId17"/>
    <p:sldId id="270" r:id="rId18"/>
    <p:sldId id="271" r:id="rId19"/>
    <p:sldId id="272" r:id="rId20"/>
    <p:sldId id="275" r:id="rId21"/>
    <p:sldId id="276" r:id="rId22"/>
    <p:sldId id="277" r:id="rId23"/>
    <p:sldId id="278" r:id="rId24"/>
    <p:sldId id="279" r:id="rId25"/>
    <p:sldId id="280" r:id="rId26"/>
    <p:sldId id="281" r:id="rId27"/>
    <p:sldId id="282" r:id="rId28"/>
    <p:sldId id="283" r:id="rId29"/>
    <p:sldId id="284" r:id="rId30"/>
    <p:sldId id="287" r:id="rId31"/>
    <p:sldId id="285" r:id="rId3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94660"/>
  </p:normalViewPr>
  <p:slideViewPr>
    <p:cSldViewPr>
      <p:cViewPr varScale="1">
        <p:scale>
          <a:sx n="157" d="100"/>
          <a:sy n="157" d="100"/>
        </p:scale>
        <p:origin x="1892" y="88"/>
      </p:cViewPr>
      <p:guideLst>
        <p:guide orient="horz" pos="2160"/>
        <p:guide pos="2880"/>
      </p:guideLst>
    </p:cSldViewPr>
  </p:slideViewPr>
  <p:notesTextViewPr>
    <p:cViewPr>
      <p:scale>
        <a:sx n="100" d="100"/>
        <a:sy n="100" d="100"/>
      </p:scale>
      <p:origin x="0" y="0"/>
    </p:cViewPr>
  </p:notesTextViewPr>
  <p:notesViewPr>
    <p:cSldViewPr>
      <p:cViewPr varScale="1">
        <p:scale>
          <a:sx n="126" d="100"/>
          <a:sy n="126" d="100"/>
        </p:scale>
        <p:origin x="4912" y="6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B8023BA2-BB54-4028-ADB3-4BD4AFBA0E8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C4F16B42-06B1-4531-B4B0-FF8976DCA3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E3B0A6-A446-4725-928D-51F2FD7F2D4C}" type="datetimeFigureOut">
              <a:rPr lang="zh-CN" altLang="en-US" smtClean="0"/>
              <a:t>2020/12/20</a:t>
            </a:fld>
            <a:endParaRPr lang="zh-CN" altLang="en-US"/>
          </a:p>
        </p:txBody>
      </p:sp>
      <p:sp>
        <p:nvSpPr>
          <p:cNvPr id="4" name="页脚占位符 3">
            <a:extLst>
              <a:ext uri="{FF2B5EF4-FFF2-40B4-BE49-F238E27FC236}">
                <a16:creationId xmlns:a16="http://schemas.microsoft.com/office/drawing/2014/main" id="{9D6E2E87-47A3-4247-9A34-70347104C30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ECCB0F89-C4E4-4832-BC7E-DD7B60B5C27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77D2404-D1FD-4F69-A8E3-6DCBF25C0A9C}" type="slidenum">
              <a:rPr lang="zh-CN" altLang="en-US" smtClean="0"/>
              <a:t>‹#›</a:t>
            </a:fld>
            <a:endParaRPr lang="zh-CN" altLang="en-US"/>
          </a:p>
        </p:txBody>
      </p:sp>
    </p:spTree>
    <p:extLst>
      <p:ext uri="{BB962C8B-B14F-4D97-AF65-F5344CB8AC3E}">
        <p14:creationId xmlns:p14="http://schemas.microsoft.com/office/powerpoint/2010/main" val="1814003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566811-710F-4D93-A9EC-29C08A6E8D40}" type="datetimeFigureOut">
              <a:rPr lang="zh-CN" altLang="en-US" smtClean="0"/>
              <a:pPr/>
              <a:t>2020/12/20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3314BD-F556-40A2-A100-13968A80BE7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3BB050D-1E30-49F2-8E14-F2D0DC563305}" type="datetime4">
              <a:rPr lang="en-US" altLang="zh-CN" smtClean="0"/>
              <a:pPr/>
              <a:t>December 20, 2020</a:t>
            </a:fld>
            <a:endParaRPr lang="zh-CN" altLang="en-US" dirty="0"/>
          </a:p>
        </p:txBody>
      </p:sp>
      <p:sp>
        <p:nvSpPr>
          <p:cNvPr id="4" name="页脚占位符 3"/>
          <p:cNvSpPr>
            <a:spLocks noGrp="1"/>
          </p:cNvSpPr>
          <p:nvPr>
            <p:ph type="ftr" sz="quarter" idx="11"/>
          </p:nvPr>
        </p:nvSpPr>
        <p:spPr/>
        <p:txBody>
          <a:bodyPr/>
          <a:lstStyle/>
          <a:p>
            <a:r>
              <a:rPr lang="zh-CN" altLang="en-US"/>
              <a:t>西安电子科技大学</a:t>
            </a:r>
            <a:endParaRPr lang="zh-CN" altLang="en-US" dirty="0"/>
          </a:p>
        </p:txBody>
      </p:sp>
      <p:sp>
        <p:nvSpPr>
          <p:cNvPr id="5" name="灯片编号占位符 4"/>
          <p:cNvSpPr>
            <a:spLocks noGrp="1"/>
          </p:cNvSpPr>
          <p:nvPr>
            <p:ph type="sldNum" sz="quarter" idx="12"/>
          </p:nvPr>
        </p:nvSpPr>
        <p:spPr/>
        <p:txBody>
          <a:bodyPr/>
          <a:lstStyle/>
          <a:p>
            <a:fld id="{1C86B460-7FBD-43F8-B79A-44CAA24940D1}"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710FA34-9ED3-4A49-9B7B-2AC9068E67F8}"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984CB844-8DAD-49CB-88EE-690B417FB513}" type="slidenum">
              <a:rPr lang="zh-CN" altLang="en-US" smtClean="0"/>
              <a:pPr/>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3B77F644-C1D9-4633-8054-C732C7593BE0}" type="datetimeFigureOut">
              <a:rPr lang="zh-CN" altLang="en-US" smtClean="0"/>
              <a:pPr/>
              <a:t>2020/12/20</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D82414E3-302F-4C9D-8385-AC53161198E9}" type="slidenum">
              <a:rPr lang="zh-CN" altLang="en-US" smtClean="0"/>
              <a:pPr/>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bwMode="auto">
      <p:bgPr>
        <a:solidFill>
          <a:schemeClr val="bg1"/>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2700" y="2057400"/>
            <a:ext cx="9156700" cy="2514600"/>
          </a:xfrm>
          <a:prstGeom prst="rect">
            <a:avLst/>
          </a:prstGeom>
          <a:gradFill rotWithShape="1">
            <a:gsLst>
              <a:gs pos="0">
                <a:srgbClr val="006600"/>
              </a:gs>
              <a:gs pos="100000">
                <a:srgbClr val="D1FFD1"/>
              </a:gs>
            </a:gsLst>
            <a:lin ang="0" scaled="1"/>
          </a:gra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pic>
        <p:nvPicPr>
          <p:cNvPr id="5" name="Picture 6" descr="iWatt-Logo-v4"/>
          <p:cNvPicPr>
            <a:picLocks noChangeAspect="1" noChangeArrowheads="1"/>
          </p:cNvPicPr>
          <p:nvPr/>
        </p:nvPicPr>
        <p:blipFill>
          <a:blip r:embed="rId2"/>
          <a:srcRect/>
          <a:stretch>
            <a:fillRect/>
          </a:stretch>
        </p:blipFill>
        <p:spPr bwMode="auto">
          <a:xfrm>
            <a:off x="152400" y="1295400"/>
            <a:ext cx="1981200" cy="609600"/>
          </a:xfrm>
          <a:prstGeom prst="rect">
            <a:avLst/>
          </a:prstGeom>
          <a:noFill/>
          <a:ln w="9525">
            <a:noFill/>
            <a:miter lim="800000"/>
            <a:headEnd/>
            <a:tailEnd/>
          </a:ln>
        </p:spPr>
      </p:pic>
      <p:sp>
        <p:nvSpPr>
          <p:cNvPr id="11267" name="Rectangle 3"/>
          <p:cNvSpPr>
            <a:spLocks noGrp="1" noChangeArrowheads="1"/>
          </p:cNvSpPr>
          <p:nvPr>
            <p:ph type="ctrTitle"/>
          </p:nvPr>
        </p:nvSpPr>
        <p:spPr bwMode="white">
          <a:xfrm>
            <a:off x="2590800" y="2862263"/>
            <a:ext cx="6248400" cy="603250"/>
          </a:xfrm>
          <a:effectLst>
            <a:outerShdw dist="17961" dir="2700000" algn="ctr" rotWithShape="0">
              <a:schemeClr val="tx1"/>
            </a:outerShdw>
          </a:effectLst>
        </p:spPr>
        <p:txBody>
          <a:bodyPr anchor="ctr"/>
          <a:lstStyle>
            <a:lvl1pPr>
              <a:lnSpc>
                <a:spcPct val="110000"/>
              </a:lnSpc>
              <a:defRPr b="0">
                <a:solidFill>
                  <a:srgbClr val="FFFFFF"/>
                </a:solidFill>
                <a:latin typeface="Arial Black" pitchFamily="34" charset="0"/>
              </a:defRPr>
            </a:lvl1pPr>
          </a:lstStyle>
          <a:p>
            <a:r>
              <a:rPr lang="en-US" altLang="zh-TW"/>
              <a:t>Click to edit Master title style</a:t>
            </a:r>
          </a:p>
        </p:txBody>
      </p:sp>
      <p:sp>
        <p:nvSpPr>
          <p:cNvPr id="11268" name="Rectangle 4"/>
          <p:cNvSpPr>
            <a:spLocks noGrp="1" noChangeArrowheads="1"/>
          </p:cNvSpPr>
          <p:nvPr>
            <p:ph type="subTitle" idx="1"/>
          </p:nvPr>
        </p:nvSpPr>
        <p:spPr>
          <a:xfrm>
            <a:off x="2590800" y="5410200"/>
            <a:ext cx="6248400" cy="366713"/>
          </a:xfrm>
        </p:spPr>
        <p:txBody>
          <a:bodyPr>
            <a:spAutoFit/>
          </a:bodyPr>
          <a:lstStyle>
            <a:lvl1pPr marL="0" indent="0">
              <a:spcBef>
                <a:spcPct val="0"/>
              </a:spcBef>
              <a:buFont typeface="Wingdings" pitchFamily="2" charset="2"/>
              <a:buNone/>
              <a:defRPr sz="1800"/>
            </a:lvl1pPr>
          </a:lstStyle>
          <a:p>
            <a:r>
              <a:rPr lang="en-US" altLang="zh-TW"/>
              <a:t>Click to edit Master subtitle style</a:t>
            </a:r>
          </a:p>
        </p:txBody>
      </p:sp>
      <p:sp>
        <p:nvSpPr>
          <p:cNvPr id="6" name="Rectangle 5"/>
          <p:cNvSpPr>
            <a:spLocks noGrp="1" noChangeArrowheads="1"/>
          </p:cNvSpPr>
          <p:nvPr>
            <p:ph type="sldNum" sz="quarter" idx="10"/>
          </p:nvPr>
        </p:nvSpPr>
        <p:spPr>
          <a:xfrm>
            <a:off x="8686800" y="6613525"/>
            <a:ext cx="457200" cy="244475"/>
          </a:xfrm>
        </p:spPr>
        <p:txBody>
          <a:bodyPr anchor="b">
            <a:spAutoFit/>
          </a:bodyPr>
          <a:lstStyle>
            <a:lvl1pPr>
              <a:defRPr sz="1000" b="0">
                <a:solidFill>
                  <a:schemeClr val="accent1"/>
                </a:solidFill>
              </a:defRPr>
            </a:lvl1pPr>
          </a:lstStyle>
          <a:p>
            <a:fld id="{7B4DA3DF-5973-4A52-91DD-3B6A792D24F8}" type="slidenum">
              <a:rPr lang="en-US" altLang="zh-TW"/>
              <a:pPr/>
              <a:t>‹#›</a:t>
            </a:fld>
            <a:endParaRPr lang="en-US" altLang="zh-TW" dirty="0"/>
          </a:p>
        </p:txBody>
      </p:sp>
    </p:spTree>
  </p:cSld>
  <p:clrMapOvr>
    <a:masterClrMapping/>
  </p:clrMapOvr>
  <p:transition>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標題及物件">
    <p:bg>
      <p:bgPr>
        <a:solidFill>
          <a:schemeClr val="bg1"/>
        </a:solid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14"/>
          <p:cNvSpPr>
            <a:spLocks noGrp="1" noChangeArrowheads="1"/>
          </p:cNvSpPr>
          <p:nvPr>
            <p:ph type="ftr" sz="quarter" idx="10"/>
          </p:nvPr>
        </p:nvSpPr>
        <p:spPr>
          <a:ln/>
        </p:spPr>
        <p:txBody>
          <a:bodyPr/>
          <a:lstStyle>
            <a:lvl1pPr>
              <a:defRPr/>
            </a:lvl1pPr>
          </a:lstStyle>
          <a:p>
            <a:endParaRPr lang="en-US" altLang="zh-TW" dirty="0"/>
          </a:p>
        </p:txBody>
      </p:sp>
      <p:sp>
        <p:nvSpPr>
          <p:cNvPr id="5" name="Rectangle 15"/>
          <p:cNvSpPr>
            <a:spLocks noGrp="1" noChangeArrowheads="1"/>
          </p:cNvSpPr>
          <p:nvPr>
            <p:ph type="dt" sz="half" idx="11"/>
          </p:nvPr>
        </p:nvSpPr>
        <p:spPr>
          <a:ln/>
        </p:spPr>
        <p:txBody>
          <a:bodyPr/>
          <a:lstStyle>
            <a:lvl1pPr>
              <a:defRPr/>
            </a:lvl1pPr>
          </a:lstStyle>
          <a:p>
            <a:endParaRPr lang="en-US" altLang="zh-TW" dirty="0"/>
          </a:p>
        </p:txBody>
      </p:sp>
      <p:sp>
        <p:nvSpPr>
          <p:cNvPr id="6" name="Rectangle 16"/>
          <p:cNvSpPr>
            <a:spLocks noGrp="1" noChangeArrowheads="1"/>
          </p:cNvSpPr>
          <p:nvPr>
            <p:ph type="sldNum" sz="quarter" idx="12"/>
          </p:nvPr>
        </p:nvSpPr>
        <p:spPr>
          <a:ln/>
        </p:spPr>
        <p:txBody>
          <a:bodyPr/>
          <a:lstStyle>
            <a:lvl1pPr>
              <a:defRPr/>
            </a:lvl1pPr>
          </a:lstStyle>
          <a:p>
            <a:fld id="{84651602-ED82-404A-87E4-C0C4ACC72702}" type="slidenum">
              <a:rPr lang="en-US" altLang="zh-TW"/>
              <a:pPr/>
              <a:t>‹#›</a:t>
            </a:fld>
            <a:endParaRPr lang="en-US" altLang="zh-TW" dirty="0"/>
          </a:p>
        </p:txBody>
      </p:sp>
    </p:spTree>
  </p:cSld>
  <p:clrMapOvr>
    <a:masterClrMapping/>
  </p:clrMapOvr>
  <p:transitio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a:t>按一下以編輯母片文字樣式</a:t>
            </a:r>
          </a:p>
        </p:txBody>
      </p:sp>
      <p:sp>
        <p:nvSpPr>
          <p:cNvPr id="4" name="Rectangle 14"/>
          <p:cNvSpPr>
            <a:spLocks noGrp="1" noChangeArrowheads="1"/>
          </p:cNvSpPr>
          <p:nvPr>
            <p:ph type="ftr" sz="quarter" idx="10"/>
          </p:nvPr>
        </p:nvSpPr>
        <p:spPr>
          <a:ln/>
        </p:spPr>
        <p:txBody>
          <a:bodyPr/>
          <a:lstStyle>
            <a:lvl1pPr>
              <a:defRPr/>
            </a:lvl1pPr>
          </a:lstStyle>
          <a:p>
            <a:endParaRPr lang="en-US" altLang="zh-TW" dirty="0"/>
          </a:p>
        </p:txBody>
      </p:sp>
      <p:sp>
        <p:nvSpPr>
          <p:cNvPr id="5" name="Rectangle 15"/>
          <p:cNvSpPr>
            <a:spLocks noGrp="1" noChangeArrowheads="1"/>
          </p:cNvSpPr>
          <p:nvPr>
            <p:ph type="dt" sz="half" idx="11"/>
          </p:nvPr>
        </p:nvSpPr>
        <p:spPr>
          <a:ln/>
        </p:spPr>
        <p:txBody>
          <a:bodyPr/>
          <a:lstStyle>
            <a:lvl1pPr>
              <a:defRPr/>
            </a:lvl1pPr>
          </a:lstStyle>
          <a:p>
            <a:endParaRPr lang="en-US" altLang="zh-TW" dirty="0"/>
          </a:p>
        </p:txBody>
      </p:sp>
      <p:sp>
        <p:nvSpPr>
          <p:cNvPr id="6" name="Rectangle 16"/>
          <p:cNvSpPr>
            <a:spLocks noGrp="1" noChangeArrowheads="1"/>
          </p:cNvSpPr>
          <p:nvPr>
            <p:ph type="sldNum" sz="quarter" idx="12"/>
          </p:nvPr>
        </p:nvSpPr>
        <p:spPr>
          <a:ln/>
        </p:spPr>
        <p:txBody>
          <a:bodyPr/>
          <a:lstStyle>
            <a:lvl1pPr>
              <a:defRPr/>
            </a:lvl1pPr>
          </a:lstStyle>
          <a:p>
            <a:fld id="{A4B557CF-C906-45D4-B2CA-E307A1B95E9D}" type="slidenum">
              <a:rPr lang="en-US" altLang="zh-TW"/>
              <a:pPr/>
              <a:t>‹#›</a:t>
            </a:fld>
            <a:endParaRPr lang="en-US" altLang="zh-TW" dirty="0"/>
          </a:p>
        </p:txBody>
      </p:sp>
    </p:spTree>
  </p:cSld>
  <p:clrMapOvr>
    <a:masterClrMapping/>
  </p:clrMapOvr>
  <p:transitio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228600" y="1524000"/>
            <a:ext cx="41529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533900" y="1524000"/>
            <a:ext cx="41529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14"/>
          <p:cNvSpPr>
            <a:spLocks noGrp="1" noChangeArrowheads="1"/>
          </p:cNvSpPr>
          <p:nvPr>
            <p:ph type="ftr" sz="quarter" idx="10"/>
          </p:nvPr>
        </p:nvSpPr>
        <p:spPr>
          <a:ln/>
        </p:spPr>
        <p:txBody>
          <a:bodyPr/>
          <a:lstStyle>
            <a:lvl1pPr>
              <a:defRPr/>
            </a:lvl1pPr>
          </a:lstStyle>
          <a:p>
            <a:endParaRPr lang="en-US" altLang="zh-TW" dirty="0"/>
          </a:p>
        </p:txBody>
      </p:sp>
      <p:sp>
        <p:nvSpPr>
          <p:cNvPr id="6" name="Rectangle 15"/>
          <p:cNvSpPr>
            <a:spLocks noGrp="1" noChangeArrowheads="1"/>
          </p:cNvSpPr>
          <p:nvPr>
            <p:ph type="dt" sz="half" idx="11"/>
          </p:nvPr>
        </p:nvSpPr>
        <p:spPr>
          <a:ln/>
        </p:spPr>
        <p:txBody>
          <a:bodyPr/>
          <a:lstStyle>
            <a:lvl1pPr>
              <a:defRPr/>
            </a:lvl1pPr>
          </a:lstStyle>
          <a:p>
            <a:endParaRPr lang="en-US" altLang="zh-TW" dirty="0"/>
          </a:p>
        </p:txBody>
      </p:sp>
      <p:sp>
        <p:nvSpPr>
          <p:cNvPr id="7" name="Rectangle 16"/>
          <p:cNvSpPr>
            <a:spLocks noGrp="1" noChangeArrowheads="1"/>
          </p:cNvSpPr>
          <p:nvPr>
            <p:ph type="sldNum" sz="quarter" idx="12"/>
          </p:nvPr>
        </p:nvSpPr>
        <p:spPr>
          <a:ln/>
        </p:spPr>
        <p:txBody>
          <a:bodyPr/>
          <a:lstStyle>
            <a:lvl1pPr>
              <a:defRPr/>
            </a:lvl1pPr>
          </a:lstStyle>
          <a:p>
            <a:fld id="{04E77F3C-BF27-48D7-81CA-78D77DC2B9EC}" type="slidenum">
              <a:rPr lang="en-US" altLang="zh-TW"/>
              <a:pPr/>
              <a:t>‹#›</a:t>
            </a:fld>
            <a:endParaRPr lang="en-US" altLang="zh-TW" dirty="0"/>
          </a:p>
        </p:txBody>
      </p:sp>
    </p:spTree>
  </p:cSld>
  <p:clrMapOvr>
    <a:masterClrMapping/>
  </p:clrMapOvr>
  <p:transitio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Rectangle 14"/>
          <p:cNvSpPr>
            <a:spLocks noGrp="1" noChangeArrowheads="1"/>
          </p:cNvSpPr>
          <p:nvPr>
            <p:ph type="ftr" sz="quarter" idx="10"/>
          </p:nvPr>
        </p:nvSpPr>
        <p:spPr>
          <a:ln/>
        </p:spPr>
        <p:txBody>
          <a:bodyPr/>
          <a:lstStyle>
            <a:lvl1pPr>
              <a:defRPr/>
            </a:lvl1pPr>
          </a:lstStyle>
          <a:p>
            <a:endParaRPr lang="en-US" altLang="zh-TW" dirty="0"/>
          </a:p>
        </p:txBody>
      </p:sp>
      <p:sp>
        <p:nvSpPr>
          <p:cNvPr id="8" name="Rectangle 15"/>
          <p:cNvSpPr>
            <a:spLocks noGrp="1" noChangeArrowheads="1"/>
          </p:cNvSpPr>
          <p:nvPr>
            <p:ph type="dt" sz="half" idx="11"/>
          </p:nvPr>
        </p:nvSpPr>
        <p:spPr>
          <a:ln/>
        </p:spPr>
        <p:txBody>
          <a:bodyPr/>
          <a:lstStyle>
            <a:lvl1pPr>
              <a:defRPr/>
            </a:lvl1pPr>
          </a:lstStyle>
          <a:p>
            <a:endParaRPr lang="en-US" altLang="zh-TW" dirty="0"/>
          </a:p>
        </p:txBody>
      </p:sp>
      <p:sp>
        <p:nvSpPr>
          <p:cNvPr id="9" name="Rectangle 16"/>
          <p:cNvSpPr>
            <a:spLocks noGrp="1" noChangeArrowheads="1"/>
          </p:cNvSpPr>
          <p:nvPr>
            <p:ph type="sldNum" sz="quarter" idx="12"/>
          </p:nvPr>
        </p:nvSpPr>
        <p:spPr>
          <a:ln/>
        </p:spPr>
        <p:txBody>
          <a:bodyPr/>
          <a:lstStyle>
            <a:lvl1pPr>
              <a:defRPr/>
            </a:lvl1pPr>
          </a:lstStyle>
          <a:p>
            <a:fld id="{283E1401-548A-4DA4-A9CC-52A58266150B}" type="slidenum">
              <a:rPr lang="en-US" altLang="zh-TW"/>
              <a:pPr/>
              <a:t>‹#›</a:t>
            </a:fld>
            <a:endParaRPr lang="en-US" altLang="zh-TW"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Rectangle 14"/>
          <p:cNvSpPr>
            <a:spLocks noGrp="1" noChangeArrowheads="1"/>
          </p:cNvSpPr>
          <p:nvPr>
            <p:ph type="ftr" sz="quarter" idx="10"/>
          </p:nvPr>
        </p:nvSpPr>
        <p:spPr>
          <a:ln/>
        </p:spPr>
        <p:txBody>
          <a:bodyPr/>
          <a:lstStyle>
            <a:lvl1pPr>
              <a:defRPr/>
            </a:lvl1pPr>
          </a:lstStyle>
          <a:p>
            <a:endParaRPr lang="en-US" altLang="zh-TW" dirty="0"/>
          </a:p>
        </p:txBody>
      </p:sp>
      <p:sp>
        <p:nvSpPr>
          <p:cNvPr id="4" name="Rectangle 15"/>
          <p:cNvSpPr>
            <a:spLocks noGrp="1" noChangeArrowheads="1"/>
          </p:cNvSpPr>
          <p:nvPr>
            <p:ph type="dt" sz="half" idx="11"/>
          </p:nvPr>
        </p:nvSpPr>
        <p:spPr>
          <a:ln/>
        </p:spPr>
        <p:txBody>
          <a:bodyPr/>
          <a:lstStyle>
            <a:lvl1pPr>
              <a:defRPr/>
            </a:lvl1pPr>
          </a:lstStyle>
          <a:p>
            <a:endParaRPr lang="en-US" altLang="zh-TW" dirty="0"/>
          </a:p>
        </p:txBody>
      </p:sp>
      <p:sp>
        <p:nvSpPr>
          <p:cNvPr id="5" name="Rectangle 16"/>
          <p:cNvSpPr>
            <a:spLocks noGrp="1" noChangeArrowheads="1"/>
          </p:cNvSpPr>
          <p:nvPr>
            <p:ph type="sldNum" sz="quarter" idx="12"/>
          </p:nvPr>
        </p:nvSpPr>
        <p:spPr>
          <a:ln/>
        </p:spPr>
        <p:txBody>
          <a:bodyPr/>
          <a:lstStyle>
            <a:lvl1pPr>
              <a:defRPr/>
            </a:lvl1pPr>
          </a:lstStyle>
          <a:p>
            <a:fld id="{C10B5A85-CD66-492E-806D-AF5BAFACF323}" type="slidenum">
              <a:rPr lang="en-US" altLang="zh-TW"/>
              <a:pPr/>
              <a:t>‹#›</a:t>
            </a:fld>
            <a:endParaRPr lang="en-US" altLang="zh-TW" dirty="0"/>
          </a:p>
        </p:txBody>
      </p:sp>
    </p:spTree>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4"/>
          <p:cNvSpPr>
            <a:spLocks noGrp="1" noChangeArrowheads="1"/>
          </p:cNvSpPr>
          <p:nvPr>
            <p:ph type="ftr" sz="quarter" idx="10"/>
          </p:nvPr>
        </p:nvSpPr>
        <p:spPr>
          <a:ln/>
        </p:spPr>
        <p:txBody>
          <a:bodyPr/>
          <a:lstStyle>
            <a:lvl1pPr>
              <a:defRPr/>
            </a:lvl1pPr>
          </a:lstStyle>
          <a:p>
            <a:endParaRPr lang="en-US" altLang="zh-TW" dirty="0"/>
          </a:p>
        </p:txBody>
      </p:sp>
      <p:sp>
        <p:nvSpPr>
          <p:cNvPr id="3" name="Rectangle 15"/>
          <p:cNvSpPr>
            <a:spLocks noGrp="1" noChangeArrowheads="1"/>
          </p:cNvSpPr>
          <p:nvPr>
            <p:ph type="dt" sz="half" idx="11"/>
          </p:nvPr>
        </p:nvSpPr>
        <p:spPr>
          <a:ln/>
        </p:spPr>
        <p:txBody>
          <a:bodyPr/>
          <a:lstStyle>
            <a:lvl1pPr>
              <a:defRPr/>
            </a:lvl1pPr>
          </a:lstStyle>
          <a:p>
            <a:endParaRPr lang="en-US" altLang="zh-TW" dirty="0"/>
          </a:p>
        </p:txBody>
      </p:sp>
      <p:sp>
        <p:nvSpPr>
          <p:cNvPr id="4" name="Rectangle 16"/>
          <p:cNvSpPr>
            <a:spLocks noGrp="1" noChangeArrowheads="1"/>
          </p:cNvSpPr>
          <p:nvPr>
            <p:ph type="sldNum" sz="quarter" idx="12"/>
          </p:nvPr>
        </p:nvSpPr>
        <p:spPr>
          <a:ln/>
        </p:spPr>
        <p:txBody>
          <a:bodyPr/>
          <a:lstStyle>
            <a:lvl1pPr>
              <a:defRPr/>
            </a:lvl1pPr>
          </a:lstStyle>
          <a:p>
            <a:fld id="{F1BCB4F9-AED2-4BFC-929C-B9F06778CB39}" type="slidenum">
              <a:rPr lang="en-US" altLang="zh-TW"/>
              <a:pPr/>
              <a:t>‹#›</a:t>
            </a:fld>
            <a:endParaRPr lang="en-US" altLang="zh-TW" dirty="0"/>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Rectangle 14"/>
          <p:cNvSpPr>
            <a:spLocks noGrp="1" noChangeArrowheads="1"/>
          </p:cNvSpPr>
          <p:nvPr>
            <p:ph type="ftr" sz="quarter" idx="10"/>
          </p:nvPr>
        </p:nvSpPr>
        <p:spPr>
          <a:ln/>
        </p:spPr>
        <p:txBody>
          <a:bodyPr/>
          <a:lstStyle>
            <a:lvl1pPr>
              <a:defRPr/>
            </a:lvl1pPr>
          </a:lstStyle>
          <a:p>
            <a:endParaRPr lang="en-US" altLang="zh-TW" dirty="0"/>
          </a:p>
        </p:txBody>
      </p:sp>
      <p:sp>
        <p:nvSpPr>
          <p:cNvPr id="6" name="Rectangle 15"/>
          <p:cNvSpPr>
            <a:spLocks noGrp="1" noChangeArrowheads="1"/>
          </p:cNvSpPr>
          <p:nvPr>
            <p:ph type="dt" sz="half" idx="11"/>
          </p:nvPr>
        </p:nvSpPr>
        <p:spPr>
          <a:ln/>
        </p:spPr>
        <p:txBody>
          <a:bodyPr/>
          <a:lstStyle>
            <a:lvl1pPr>
              <a:defRPr/>
            </a:lvl1pPr>
          </a:lstStyle>
          <a:p>
            <a:endParaRPr lang="en-US" altLang="zh-TW" dirty="0"/>
          </a:p>
        </p:txBody>
      </p:sp>
      <p:sp>
        <p:nvSpPr>
          <p:cNvPr id="7" name="Rectangle 16"/>
          <p:cNvSpPr>
            <a:spLocks noGrp="1" noChangeArrowheads="1"/>
          </p:cNvSpPr>
          <p:nvPr>
            <p:ph type="sldNum" sz="quarter" idx="12"/>
          </p:nvPr>
        </p:nvSpPr>
        <p:spPr>
          <a:ln/>
        </p:spPr>
        <p:txBody>
          <a:bodyPr/>
          <a:lstStyle>
            <a:lvl1pPr>
              <a:defRPr/>
            </a:lvl1pPr>
          </a:lstStyle>
          <a:p>
            <a:fld id="{239ACB42-30F4-4A14-ADDD-06841BCC9831}" type="slidenum">
              <a:rPr lang="en-US" altLang="zh-TW"/>
              <a:pPr/>
              <a:t>‹#›</a:t>
            </a:fld>
            <a:endParaRPr lang="en-US" altLang="zh-TW" dirty="0"/>
          </a:p>
        </p:txBody>
      </p:sp>
    </p:spTree>
  </p:cSld>
  <p:clrMapOvr>
    <a:masterClrMapping/>
  </p:clrMapOvr>
  <p:transition>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Rectangle 14"/>
          <p:cNvSpPr>
            <a:spLocks noGrp="1" noChangeArrowheads="1"/>
          </p:cNvSpPr>
          <p:nvPr>
            <p:ph type="ftr" sz="quarter" idx="10"/>
          </p:nvPr>
        </p:nvSpPr>
        <p:spPr>
          <a:ln/>
        </p:spPr>
        <p:txBody>
          <a:bodyPr/>
          <a:lstStyle>
            <a:lvl1pPr>
              <a:defRPr/>
            </a:lvl1pPr>
          </a:lstStyle>
          <a:p>
            <a:endParaRPr lang="en-US" altLang="zh-TW" dirty="0"/>
          </a:p>
        </p:txBody>
      </p:sp>
      <p:sp>
        <p:nvSpPr>
          <p:cNvPr id="6" name="Rectangle 15"/>
          <p:cNvSpPr>
            <a:spLocks noGrp="1" noChangeArrowheads="1"/>
          </p:cNvSpPr>
          <p:nvPr>
            <p:ph type="dt" sz="half" idx="11"/>
          </p:nvPr>
        </p:nvSpPr>
        <p:spPr>
          <a:ln/>
        </p:spPr>
        <p:txBody>
          <a:bodyPr/>
          <a:lstStyle>
            <a:lvl1pPr>
              <a:defRPr/>
            </a:lvl1pPr>
          </a:lstStyle>
          <a:p>
            <a:endParaRPr lang="en-US" altLang="zh-TW" dirty="0"/>
          </a:p>
        </p:txBody>
      </p:sp>
      <p:sp>
        <p:nvSpPr>
          <p:cNvPr id="7" name="Rectangle 16"/>
          <p:cNvSpPr>
            <a:spLocks noGrp="1" noChangeArrowheads="1"/>
          </p:cNvSpPr>
          <p:nvPr>
            <p:ph type="sldNum" sz="quarter" idx="12"/>
          </p:nvPr>
        </p:nvSpPr>
        <p:spPr>
          <a:ln/>
        </p:spPr>
        <p:txBody>
          <a:bodyPr/>
          <a:lstStyle>
            <a:lvl1pPr>
              <a:defRPr/>
            </a:lvl1pPr>
          </a:lstStyle>
          <a:p>
            <a:fld id="{E47164AE-249D-4C07-9D7B-F4B699F650B6}" type="slidenum">
              <a:rPr lang="en-US" altLang="zh-TW"/>
              <a:pPr/>
              <a:t>‹#›</a:t>
            </a:fld>
            <a:endParaRPr lang="en-US" altLang="zh-TW" dirty="0"/>
          </a:p>
        </p:txBody>
      </p:sp>
    </p:spTree>
  </p:cSld>
  <p:clrMapOvr>
    <a:masterClrMapping/>
  </p:clrMapOvr>
  <p:transition>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14"/>
          <p:cNvSpPr>
            <a:spLocks noGrp="1" noChangeArrowheads="1"/>
          </p:cNvSpPr>
          <p:nvPr>
            <p:ph type="ftr" sz="quarter" idx="10"/>
          </p:nvPr>
        </p:nvSpPr>
        <p:spPr>
          <a:ln/>
        </p:spPr>
        <p:txBody>
          <a:bodyPr/>
          <a:lstStyle>
            <a:lvl1pPr>
              <a:defRPr/>
            </a:lvl1pPr>
          </a:lstStyle>
          <a:p>
            <a:endParaRPr lang="en-US" altLang="zh-TW" dirty="0"/>
          </a:p>
        </p:txBody>
      </p:sp>
      <p:sp>
        <p:nvSpPr>
          <p:cNvPr id="5" name="Rectangle 15"/>
          <p:cNvSpPr>
            <a:spLocks noGrp="1" noChangeArrowheads="1"/>
          </p:cNvSpPr>
          <p:nvPr>
            <p:ph type="dt" sz="half" idx="11"/>
          </p:nvPr>
        </p:nvSpPr>
        <p:spPr>
          <a:ln/>
        </p:spPr>
        <p:txBody>
          <a:bodyPr/>
          <a:lstStyle>
            <a:lvl1pPr>
              <a:defRPr/>
            </a:lvl1pPr>
          </a:lstStyle>
          <a:p>
            <a:endParaRPr lang="en-US" altLang="zh-TW" dirty="0"/>
          </a:p>
        </p:txBody>
      </p:sp>
      <p:sp>
        <p:nvSpPr>
          <p:cNvPr id="6" name="Rectangle 16"/>
          <p:cNvSpPr>
            <a:spLocks noGrp="1" noChangeArrowheads="1"/>
          </p:cNvSpPr>
          <p:nvPr>
            <p:ph type="sldNum" sz="quarter" idx="12"/>
          </p:nvPr>
        </p:nvSpPr>
        <p:spPr>
          <a:ln/>
        </p:spPr>
        <p:txBody>
          <a:bodyPr/>
          <a:lstStyle>
            <a:lvl1pPr>
              <a:defRPr/>
            </a:lvl1pPr>
          </a:lstStyle>
          <a:p>
            <a:fld id="{36EE55E3-EEF0-4BC0-AA52-E3F448365F9D}" type="slidenum">
              <a:rPr lang="en-US" altLang="zh-TW"/>
              <a:pPr/>
              <a:t>‹#›</a:t>
            </a:fld>
            <a:endParaRPr lang="en-US" altLang="zh-TW" dirty="0"/>
          </a:p>
        </p:txBody>
      </p:sp>
    </p:spTree>
  </p:cSld>
  <p:clrMapOvr>
    <a:masterClrMapping/>
  </p:clrMapOvr>
  <p:transition>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72250" y="457200"/>
            <a:ext cx="2114550" cy="5791200"/>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228600" y="457200"/>
            <a:ext cx="6191250" cy="5791200"/>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14"/>
          <p:cNvSpPr>
            <a:spLocks noGrp="1" noChangeArrowheads="1"/>
          </p:cNvSpPr>
          <p:nvPr>
            <p:ph type="ftr" sz="quarter" idx="10"/>
          </p:nvPr>
        </p:nvSpPr>
        <p:spPr>
          <a:ln/>
        </p:spPr>
        <p:txBody>
          <a:bodyPr/>
          <a:lstStyle>
            <a:lvl1pPr>
              <a:defRPr/>
            </a:lvl1pPr>
          </a:lstStyle>
          <a:p>
            <a:endParaRPr lang="en-US" altLang="zh-TW" dirty="0"/>
          </a:p>
        </p:txBody>
      </p:sp>
      <p:sp>
        <p:nvSpPr>
          <p:cNvPr id="5" name="Rectangle 15"/>
          <p:cNvSpPr>
            <a:spLocks noGrp="1" noChangeArrowheads="1"/>
          </p:cNvSpPr>
          <p:nvPr>
            <p:ph type="dt" sz="half" idx="11"/>
          </p:nvPr>
        </p:nvSpPr>
        <p:spPr>
          <a:ln/>
        </p:spPr>
        <p:txBody>
          <a:bodyPr/>
          <a:lstStyle>
            <a:lvl1pPr>
              <a:defRPr/>
            </a:lvl1pPr>
          </a:lstStyle>
          <a:p>
            <a:endParaRPr lang="en-US" altLang="zh-TW" dirty="0"/>
          </a:p>
        </p:txBody>
      </p:sp>
      <p:sp>
        <p:nvSpPr>
          <p:cNvPr id="6" name="Rectangle 16"/>
          <p:cNvSpPr>
            <a:spLocks noGrp="1" noChangeArrowheads="1"/>
          </p:cNvSpPr>
          <p:nvPr>
            <p:ph type="sldNum" sz="quarter" idx="12"/>
          </p:nvPr>
        </p:nvSpPr>
        <p:spPr>
          <a:ln/>
        </p:spPr>
        <p:txBody>
          <a:bodyPr/>
          <a:lstStyle>
            <a:lvl1pPr>
              <a:defRPr/>
            </a:lvl1pPr>
          </a:lstStyle>
          <a:p>
            <a:fld id="{47CFC4CC-645C-437E-B202-C9939A50C274}" type="slidenum">
              <a:rPr lang="en-US" altLang="zh-TW"/>
              <a:pPr/>
              <a:t>‹#›</a:t>
            </a:fld>
            <a:endParaRPr lang="en-US" altLang="zh-TW" dirty="0"/>
          </a:p>
        </p:txBody>
      </p:sp>
    </p:spTree>
  </p:cSld>
  <p:clrMapOvr>
    <a:masterClrMapping/>
  </p:clrMapOvr>
  <p:transition>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AndTx" preserve="1">
  <p:cSld name="標題，物件及文字">
    <p:spTree>
      <p:nvGrpSpPr>
        <p:cNvPr id="1" name=""/>
        <p:cNvGrpSpPr/>
        <p:nvPr/>
      </p:nvGrpSpPr>
      <p:grpSpPr>
        <a:xfrm>
          <a:off x="0" y="0"/>
          <a:ext cx="0" cy="0"/>
          <a:chOff x="0" y="0"/>
          <a:chExt cx="0" cy="0"/>
        </a:xfrm>
      </p:grpSpPr>
      <p:sp>
        <p:nvSpPr>
          <p:cNvPr id="2" name="標題 1"/>
          <p:cNvSpPr>
            <a:spLocks noGrp="1"/>
          </p:cNvSpPr>
          <p:nvPr>
            <p:ph type="title"/>
          </p:nvPr>
        </p:nvSpPr>
        <p:spPr>
          <a:xfrm>
            <a:off x="249238" y="457200"/>
            <a:ext cx="7675562" cy="488950"/>
          </a:xfrm>
        </p:spPr>
        <p:txBody>
          <a:bodyPr/>
          <a:lstStyle/>
          <a:p>
            <a:r>
              <a:rPr lang="zh-TW" altLang="en-US"/>
              <a:t>按一下以編輯母片標題樣式</a:t>
            </a:r>
          </a:p>
        </p:txBody>
      </p:sp>
      <p:sp>
        <p:nvSpPr>
          <p:cNvPr id="3" name="內容版面配置區 2"/>
          <p:cNvSpPr>
            <a:spLocks noGrp="1"/>
          </p:cNvSpPr>
          <p:nvPr>
            <p:ph sz="half" idx="1"/>
          </p:nvPr>
        </p:nvSpPr>
        <p:spPr>
          <a:xfrm>
            <a:off x="228600" y="1524000"/>
            <a:ext cx="4152900" cy="47244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33900" y="1524000"/>
            <a:ext cx="4152900" cy="47244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14"/>
          <p:cNvSpPr>
            <a:spLocks noGrp="1" noChangeArrowheads="1"/>
          </p:cNvSpPr>
          <p:nvPr>
            <p:ph type="ftr" sz="quarter" idx="10"/>
          </p:nvPr>
        </p:nvSpPr>
        <p:spPr>
          <a:ln/>
        </p:spPr>
        <p:txBody>
          <a:bodyPr/>
          <a:lstStyle>
            <a:lvl1pPr>
              <a:defRPr/>
            </a:lvl1pPr>
          </a:lstStyle>
          <a:p>
            <a:endParaRPr lang="en-US" altLang="zh-TW" dirty="0"/>
          </a:p>
        </p:txBody>
      </p:sp>
      <p:sp>
        <p:nvSpPr>
          <p:cNvPr id="6" name="Rectangle 15"/>
          <p:cNvSpPr>
            <a:spLocks noGrp="1" noChangeArrowheads="1"/>
          </p:cNvSpPr>
          <p:nvPr>
            <p:ph type="dt" sz="half" idx="11"/>
          </p:nvPr>
        </p:nvSpPr>
        <p:spPr>
          <a:ln/>
        </p:spPr>
        <p:txBody>
          <a:bodyPr/>
          <a:lstStyle>
            <a:lvl1pPr>
              <a:defRPr/>
            </a:lvl1pPr>
          </a:lstStyle>
          <a:p>
            <a:endParaRPr lang="en-US" altLang="zh-TW" dirty="0"/>
          </a:p>
        </p:txBody>
      </p:sp>
      <p:sp>
        <p:nvSpPr>
          <p:cNvPr id="7" name="Rectangle 16"/>
          <p:cNvSpPr>
            <a:spLocks noGrp="1" noChangeArrowheads="1"/>
          </p:cNvSpPr>
          <p:nvPr>
            <p:ph type="sldNum" sz="quarter" idx="12"/>
          </p:nvPr>
        </p:nvSpPr>
        <p:spPr>
          <a:ln/>
        </p:spPr>
        <p:txBody>
          <a:bodyPr/>
          <a:lstStyle>
            <a:lvl1pPr>
              <a:defRPr/>
            </a:lvl1pPr>
          </a:lstStyle>
          <a:p>
            <a:fld id="{FD003358-5F4E-4CAB-8AC2-9148AAF2B351}" type="slidenum">
              <a:rPr lang="en-US" altLang="zh-TW"/>
              <a:pPr/>
              <a:t>‹#›</a:t>
            </a:fld>
            <a:endParaRPr lang="en-US" altLang="zh-TW" dirty="0"/>
          </a:p>
        </p:txBody>
      </p:sp>
    </p:spTree>
  </p:cSld>
  <p:clrMapOvr>
    <a:masterClrMapping/>
  </p:clrMapOvr>
  <p:transition>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dgm" preserve="1">
  <p:cSld name="標題及圖表或組織圖">
    <p:spTree>
      <p:nvGrpSpPr>
        <p:cNvPr id="1" name=""/>
        <p:cNvGrpSpPr/>
        <p:nvPr/>
      </p:nvGrpSpPr>
      <p:grpSpPr>
        <a:xfrm>
          <a:off x="0" y="0"/>
          <a:ext cx="0" cy="0"/>
          <a:chOff x="0" y="0"/>
          <a:chExt cx="0" cy="0"/>
        </a:xfrm>
      </p:grpSpPr>
      <p:sp>
        <p:nvSpPr>
          <p:cNvPr id="2" name="標題 1"/>
          <p:cNvSpPr>
            <a:spLocks noGrp="1"/>
          </p:cNvSpPr>
          <p:nvPr>
            <p:ph type="title"/>
          </p:nvPr>
        </p:nvSpPr>
        <p:spPr>
          <a:xfrm>
            <a:off x="249238" y="457200"/>
            <a:ext cx="7675562" cy="488950"/>
          </a:xfrm>
        </p:spPr>
        <p:txBody>
          <a:bodyPr/>
          <a:lstStyle/>
          <a:p>
            <a:r>
              <a:rPr lang="zh-TW" altLang="en-US"/>
              <a:t>按一下以編輯母片標題樣式</a:t>
            </a:r>
          </a:p>
        </p:txBody>
      </p:sp>
      <p:sp>
        <p:nvSpPr>
          <p:cNvPr id="3" name="SmartArt 版面配置區 2"/>
          <p:cNvSpPr>
            <a:spLocks noGrp="1"/>
          </p:cNvSpPr>
          <p:nvPr>
            <p:ph type="dgm" idx="1"/>
          </p:nvPr>
        </p:nvSpPr>
        <p:spPr>
          <a:xfrm>
            <a:off x="228600" y="1524000"/>
            <a:ext cx="8458200" cy="4724400"/>
          </a:xfrm>
        </p:spPr>
        <p:txBody>
          <a:bodyPr/>
          <a:lstStyle/>
          <a:p>
            <a:pPr lvl="0"/>
            <a:endParaRPr lang="zh-TW" altLang="en-US" noProof="0"/>
          </a:p>
        </p:txBody>
      </p:sp>
      <p:sp>
        <p:nvSpPr>
          <p:cNvPr id="4" name="Rectangle 14"/>
          <p:cNvSpPr>
            <a:spLocks noGrp="1" noChangeArrowheads="1"/>
          </p:cNvSpPr>
          <p:nvPr>
            <p:ph type="ftr" sz="quarter" idx="10"/>
          </p:nvPr>
        </p:nvSpPr>
        <p:spPr>
          <a:ln/>
        </p:spPr>
        <p:txBody>
          <a:bodyPr/>
          <a:lstStyle>
            <a:lvl1pPr>
              <a:defRPr/>
            </a:lvl1pPr>
          </a:lstStyle>
          <a:p>
            <a:endParaRPr lang="en-US" altLang="zh-TW" dirty="0"/>
          </a:p>
        </p:txBody>
      </p:sp>
      <p:sp>
        <p:nvSpPr>
          <p:cNvPr id="5" name="Rectangle 15"/>
          <p:cNvSpPr>
            <a:spLocks noGrp="1" noChangeArrowheads="1"/>
          </p:cNvSpPr>
          <p:nvPr>
            <p:ph type="dt" sz="half" idx="11"/>
          </p:nvPr>
        </p:nvSpPr>
        <p:spPr>
          <a:ln/>
        </p:spPr>
        <p:txBody>
          <a:bodyPr/>
          <a:lstStyle>
            <a:lvl1pPr>
              <a:defRPr/>
            </a:lvl1pPr>
          </a:lstStyle>
          <a:p>
            <a:endParaRPr lang="en-US" altLang="zh-TW" dirty="0"/>
          </a:p>
        </p:txBody>
      </p:sp>
      <p:sp>
        <p:nvSpPr>
          <p:cNvPr id="6" name="Rectangle 16"/>
          <p:cNvSpPr>
            <a:spLocks noGrp="1" noChangeArrowheads="1"/>
          </p:cNvSpPr>
          <p:nvPr>
            <p:ph type="sldNum" sz="quarter" idx="12"/>
          </p:nvPr>
        </p:nvSpPr>
        <p:spPr>
          <a:ln/>
        </p:spPr>
        <p:txBody>
          <a:bodyPr/>
          <a:lstStyle>
            <a:lvl1pPr>
              <a:defRPr/>
            </a:lvl1pPr>
          </a:lstStyle>
          <a:p>
            <a:fld id="{23DD7363-84C7-44FF-BF2E-EB5E0EA4083A}" type="slidenum">
              <a:rPr lang="en-US" altLang="zh-TW"/>
              <a:pPr/>
              <a:t>‹#›</a:t>
            </a:fld>
            <a:endParaRPr lang="en-US" altLang="zh-TW"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endParaRPr lang="zh-CN" altLang="en-US" dirty="0"/>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dirty="0"/>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9390C4E-F69F-4094-AB07-88DA12868917}" type="datetimeFigureOut">
              <a:rPr lang="zh-CN" altLang="en-US" smtClean="0"/>
              <a:pPr/>
              <a:t>2020/12/20</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82F25B72-78AE-42A1-B5DD-12196CDB201E}"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1.jpe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9" name="日期占位符 3"/>
          <p:cNvSpPr>
            <a:spLocks noGrp="1"/>
          </p:cNvSpPr>
          <p:nvPr>
            <p:ph type="dt" sz="half" idx="2"/>
          </p:nvPr>
        </p:nvSpPr>
        <p:spPr>
          <a:xfrm>
            <a:off x="457200" y="6356350"/>
            <a:ext cx="2133600" cy="365125"/>
          </a:xfrm>
          <a:prstGeom prst="rect">
            <a:avLst/>
          </a:prstGeom>
        </p:spPr>
        <p:txBody>
          <a:bodyPr/>
          <a:lstStyle/>
          <a:p>
            <a:fld id="{13BB050D-1E30-49F2-8E14-F2D0DC563305}" type="datetime4">
              <a:rPr lang="en-US" altLang="zh-CN" smtClean="0"/>
              <a:pPr/>
              <a:t>December 20, 2020</a:t>
            </a:fld>
            <a:endParaRPr lang="zh-CN" altLang="en-US" dirty="0"/>
          </a:p>
        </p:txBody>
      </p:sp>
      <p:sp>
        <p:nvSpPr>
          <p:cNvPr id="10" name="页脚占位符 4"/>
          <p:cNvSpPr>
            <a:spLocks noGrp="1"/>
          </p:cNvSpPr>
          <p:nvPr>
            <p:ph type="ftr" sz="quarter" idx="3"/>
          </p:nvPr>
        </p:nvSpPr>
        <p:spPr>
          <a:xfrm>
            <a:off x="3124200" y="6356350"/>
            <a:ext cx="2895600" cy="365125"/>
          </a:xfrm>
          <a:prstGeom prst="rect">
            <a:avLst/>
          </a:prstGeom>
        </p:spPr>
        <p:txBody>
          <a:bodyPr/>
          <a:lstStyle>
            <a:lvl1pPr>
              <a:defRPr sz="2000">
                <a:latin typeface="华文行楷" pitchFamily="2" charset="-122"/>
                <a:ea typeface="华文行楷" pitchFamily="2" charset="-122"/>
              </a:defRPr>
            </a:lvl1pPr>
          </a:lstStyle>
          <a:p>
            <a:r>
              <a:rPr lang="zh-CN" altLang="en-US" dirty="0"/>
              <a:t>西安电子科技大学</a:t>
            </a:r>
          </a:p>
        </p:txBody>
      </p:sp>
      <p:sp>
        <p:nvSpPr>
          <p:cNvPr id="11" name="灯片编号占位符 5"/>
          <p:cNvSpPr>
            <a:spLocks noGrp="1"/>
          </p:cNvSpPr>
          <p:nvPr>
            <p:ph type="sldNum" sz="quarter" idx="4"/>
          </p:nvPr>
        </p:nvSpPr>
        <p:spPr>
          <a:xfrm>
            <a:off x="6553200" y="6356350"/>
            <a:ext cx="2133600" cy="365125"/>
          </a:xfrm>
          <a:prstGeom prst="rect">
            <a:avLst/>
          </a:prstGeom>
        </p:spPr>
        <p:txBody>
          <a:bodyPr/>
          <a:lstStyle/>
          <a:p>
            <a:fld id="{1C86B460-7FBD-43F8-B79A-44CAA24940D1}" type="slidenum">
              <a:rPr lang="zh-CN" altLang="en-US" smtClean="0"/>
              <a:pPr/>
              <a:t>‹#›</a:t>
            </a:fld>
            <a:endParaRPr lang="zh-CN" altLang="en-US"/>
          </a:p>
        </p:txBody>
      </p:sp>
      <p:cxnSp>
        <p:nvCxnSpPr>
          <p:cNvPr id="12" name="直接连接符 11"/>
          <p:cNvCxnSpPr/>
          <p:nvPr userDrawn="1"/>
        </p:nvCxnSpPr>
        <p:spPr>
          <a:xfrm>
            <a:off x="683568" y="3573016"/>
            <a:ext cx="777686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8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457200" y="6356350"/>
            <a:ext cx="2133600" cy="365125"/>
          </a:xfrm>
          <a:prstGeom prst="rect">
            <a:avLst/>
          </a:prstGeom>
        </p:spPr>
        <p:txBody>
          <a:bodyPr/>
          <a:lstStyle/>
          <a:p>
            <a:fld id="{13BB050D-1E30-49F2-8E14-F2D0DC563305}" type="datetime4">
              <a:rPr lang="en-US" altLang="zh-CN" smtClean="0"/>
              <a:pPr/>
              <a:t>December 20, 2020</a:t>
            </a:fld>
            <a:endParaRPr lang="zh-CN" altLang="en-US"/>
          </a:p>
        </p:txBody>
      </p:sp>
      <p:sp>
        <p:nvSpPr>
          <p:cNvPr id="8" name="页脚占位符 4"/>
          <p:cNvSpPr>
            <a:spLocks noGrp="1"/>
          </p:cNvSpPr>
          <p:nvPr>
            <p:ph type="ftr" sz="quarter" idx="3"/>
          </p:nvPr>
        </p:nvSpPr>
        <p:spPr>
          <a:xfrm>
            <a:off x="3124200" y="6356350"/>
            <a:ext cx="2895600" cy="365125"/>
          </a:xfrm>
          <a:prstGeom prst="rect">
            <a:avLst/>
          </a:prstGeom>
        </p:spPr>
        <p:txBody>
          <a:bodyPr/>
          <a:lstStyle>
            <a:lvl1pPr>
              <a:defRPr sz="2000">
                <a:latin typeface="华文行楷" pitchFamily="2" charset="-122"/>
                <a:ea typeface="华文行楷" pitchFamily="2" charset="-122"/>
              </a:defRPr>
            </a:lvl1pPr>
          </a:lstStyle>
          <a:p>
            <a:r>
              <a:rPr lang="zh-CN" altLang="en-US" dirty="0"/>
              <a:t>西安电子科技大学</a:t>
            </a:r>
          </a:p>
        </p:txBody>
      </p:sp>
      <p:sp>
        <p:nvSpPr>
          <p:cNvPr id="9" name="灯片编号占位符 5"/>
          <p:cNvSpPr>
            <a:spLocks noGrp="1"/>
          </p:cNvSpPr>
          <p:nvPr>
            <p:ph type="sldNum" sz="quarter" idx="4"/>
          </p:nvPr>
        </p:nvSpPr>
        <p:spPr>
          <a:xfrm>
            <a:off x="6553200" y="6356350"/>
            <a:ext cx="2133600" cy="365125"/>
          </a:xfrm>
          <a:prstGeom prst="rect">
            <a:avLst/>
          </a:prstGeom>
        </p:spPr>
        <p:txBody>
          <a:bodyPr/>
          <a:lstStyle/>
          <a:p>
            <a:fld id="{1C86B460-7FBD-43F8-B79A-44CAA24940D1}" type="slidenum">
              <a:rPr lang="zh-CN" altLang="en-US" smtClean="0"/>
              <a:pPr/>
              <a:t>‹#›</a:t>
            </a:fld>
            <a:endParaRPr lang="zh-CN" altLang="en-US"/>
          </a:p>
        </p:txBody>
      </p:sp>
      <p:cxnSp>
        <p:nvCxnSpPr>
          <p:cNvPr id="10" name="直接连接符 9"/>
          <p:cNvCxnSpPr/>
          <p:nvPr userDrawn="1"/>
        </p:nvCxnSpPr>
        <p:spPr>
          <a:xfrm>
            <a:off x="683568" y="3573016"/>
            <a:ext cx="777686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6629400"/>
            <a:ext cx="9144000" cy="228600"/>
            <a:chOff x="0" y="4176"/>
            <a:chExt cx="5760" cy="144"/>
          </a:xfrm>
        </p:grpSpPr>
        <p:sp>
          <p:nvSpPr>
            <p:cNvPr id="10243" name="Rectangle 3"/>
            <p:cNvSpPr>
              <a:spLocks noChangeArrowheads="1"/>
            </p:cNvSpPr>
            <p:nvPr userDrawn="1"/>
          </p:nvSpPr>
          <p:spPr bwMode="auto">
            <a:xfrm>
              <a:off x="4224" y="4176"/>
              <a:ext cx="1536" cy="144"/>
            </a:xfrm>
            <a:prstGeom prst="rect">
              <a:avLst/>
            </a:prstGeom>
            <a:gradFill rotWithShape="0">
              <a:gsLst>
                <a:gs pos="0">
                  <a:srgbClr val="186030"/>
                </a:gs>
                <a:gs pos="100000">
                  <a:srgbClr val="D1FFD1"/>
                </a:gs>
              </a:gsLst>
              <a:lin ang="0" scaled="1"/>
            </a:gra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sp>
          <p:nvSpPr>
            <p:cNvPr id="10244" name="Rectangle 4"/>
            <p:cNvSpPr>
              <a:spLocks noChangeArrowheads="1"/>
            </p:cNvSpPr>
            <p:nvPr userDrawn="1"/>
          </p:nvSpPr>
          <p:spPr bwMode="auto">
            <a:xfrm>
              <a:off x="0" y="4176"/>
              <a:ext cx="4224" cy="144"/>
            </a:xfrm>
            <a:prstGeom prst="rect">
              <a:avLst/>
            </a:prstGeom>
            <a:solidFill>
              <a:srgbClr val="186030"/>
            </a:soli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grpSp>
      <p:pic>
        <p:nvPicPr>
          <p:cNvPr id="2051" name="Picture 5" descr="shadow"/>
          <p:cNvPicPr>
            <a:picLocks noChangeAspect="1" noChangeArrowheads="1"/>
          </p:cNvPicPr>
          <p:nvPr/>
        </p:nvPicPr>
        <p:blipFill>
          <a:blip r:embed="rId15"/>
          <a:srcRect b="26718"/>
          <a:stretch>
            <a:fillRect/>
          </a:stretch>
        </p:blipFill>
        <p:spPr bwMode="auto">
          <a:xfrm>
            <a:off x="0" y="1066800"/>
            <a:ext cx="8001000" cy="152400"/>
          </a:xfrm>
          <a:prstGeom prst="rect">
            <a:avLst/>
          </a:prstGeom>
          <a:noFill/>
          <a:ln w="9525">
            <a:noFill/>
            <a:miter lim="800000"/>
            <a:headEnd/>
            <a:tailEnd/>
          </a:ln>
        </p:spPr>
      </p:pic>
      <p:sp>
        <p:nvSpPr>
          <p:cNvPr id="2052" name="Rectangle 6"/>
          <p:cNvSpPr>
            <a:spLocks noGrp="1" noChangeArrowheads="1"/>
          </p:cNvSpPr>
          <p:nvPr>
            <p:ph type="title"/>
          </p:nvPr>
        </p:nvSpPr>
        <p:spPr bwMode="auto">
          <a:xfrm>
            <a:off x="249238" y="457200"/>
            <a:ext cx="7675562" cy="4889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spAutoFit/>
          </a:bodyPr>
          <a:lstStyle/>
          <a:p>
            <a:pPr lvl="0"/>
            <a:r>
              <a:rPr lang="en-US" altLang="zh-TW"/>
              <a:t>Click to edit Master title style</a:t>
            </a:r>
          </a:p>
        </p:txBody>
      </p:sp>
      <p:sp>
        <p:nvSpPr>
          <p:cNvPr id="2053" name="Rectangle 7"/>
          <p:cNvSpPr>
            <a:spLocks noGrp="1" noChangeArrowheads="1"/>
          </p:cNvSpPr>
          <p:nvPr>
            <p:ph type="body" idx="1"/>
          </p:nvPr>
        </p:nvSpPr>
        <p:spPr bwMode="auto">
          <a:xfrm>
            <a:off x="228600" y="1524000"/>
            <a:ext cx="8458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p>
        </p:txBody>
      </p:sp>
      <p:grpSp>
        <p:nvGrpSpPr>
          <p:cNvPr id="3" name="Group 8"/>
          <p:cNvGrpSpPr>
            <a:grpSpLocks/>
          </p:cNvGrpSpPr>
          <p:nvPr/>
        </p:nvGrpSpPr>
        <p:grpSpPr bwMode="auto">
          <a:xfrm>
            <a:off x="0" y="958850"/>
            <a:ext cx="7924800" cy="107950"/>
            <a:chOff x="0" y="604"/>
            <a:chExt cx="4992" cy="68"/>
          </a:xfrm>
        </p:grpSpPr>
        <p:sp>
          <p:nvSpPr>
            <p:cNvPr id="10249" name="Rectangle 9"/>
            <p:cNvSpPr>
              <a:spLocks noChangeArrowheads="1"/>
            </p:cNvSpPr>
            <p:nvPr userDrawn="1"/>
          </p:nvSpPr>
          <p:spPr bwMode="auto">
            <a:xfrm>
              <a:off x="4416" y="604"/>
              <a:ext cx="576" cy="68"/>
            </a:xfrm>
            <a:prstGeom prst="rect">
              <a:avLst/>
            </a:prstGeom>
            <a:gradFill rotWithShape="0">
              <a:gsLst>
                <a:gs pos="0">
                  <a:srgbClr val="186030"/>
                </a:gs>
                <a:gs pos="100000">
                  <a:srgbClr val="D1FFD1"/>
                </a:gs>
              </a:gsLst>
              <a:lin ang="0" scaled="1"/>
            </a:gra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sp>
          <p:nvSpPr>
            <p:cNvPr id="10250" name="Rectangle 10"/>
            <p:cNvSpPr>
              <a:spLocks noChangeArrowheads="1"/>
            </p:cNvSpPr>
            <p:nvPr userDrawn="1"/>
          </p:nvSpPr>
          <p:spPr bwMode="auto">
            <a:xfrm>
              <a:off x="0" y="604"/>
              <a:ext cx="4416" cy="68"/>
            </a:xfrm>
            <a:prstGeom prst="rect">
              <a:avLst/>
            </a:prstGeom>
            <a:solidFill>
              <a:srgbClr val="186030"/>
            </a:soli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grpSp>
      <p:grpSp>
        <p:nvGrpSpPr>
          <p:cNvPr id="4" name="Group 11"/>
          <p:cNvGrpSpPr>
            <a:grpSpLocks/>
          </p:cNvGrpSpPr>
          <p:nvPr/>
        </p:nvGrpSpPr>
        <p:grpSpPr bwMode="auto">
          <a:xfrm>
            <a:off x="0" y="1066800"/>
            <a:ext cx="7924800" cy="42863"/>
            <a:chOff x="0" y="672"/>
            <a:chExt cx="4992" cy="27"/>
          </a:xfrm>
        </p:grpSpPr>
        <p:sp>
          <p:nvSpPr>
            <p:cNvPr id="10252" name="Rectangle 12"/>
            <p:cNvSpPr>
              <a:spLocks noChangeArrowheads="1"/>
            </p:cNvSpPr>
            <p:nvPr userDrawn="1"/>
          </p:nvSpPr>
          <p:spPr bwMode="auto">
            <a:xfrm>
              <a:off x="0" y="672"/>
              <a:ext cx="4416" cy="27"/>
            </a:xfrm>
            <a:prstGeom prst="rect">
              <a:avLst/>
            </a:prstGeom>
            <a:solidFill>
              <a:schemeClr val="tx2"/>
            </a:soli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sp>
          <p:nvSpPr>
            <p:cNvPr id="10253" name="Rectangle 13"/>
            <p:cNvSpPr>
              <a:spLocks noChangeArrowheads="1"/>
            </p:cNvSpPr>
            <p:nvPr userDrawn="1"/>
          </p:nvSpPr>
          <p:spPr bwMode="auto">
            <a:xfrm>
              <a:off x="4416" y="672"/>
              <a:ext cx="576" cy="27"/>
            </a:xfrm>
            <a:prstGeom prst="rect">
              <a:avLst/>
            </a:prstGeom>
            <a:gradFill rotWithShape="0">
              <a:gsLst>
                <a:gs pos="0">
                  <a:schemeClr val="tx1"/>
                </a:gs>
                <a:gs pos="100000">
                  <a:schemeClr val="tx1">
                    <a:gamma/>
                    <a:tint val="0"/>
                    <a:invGamma/>
                  </a:schemeClr>
                </a:gs>
              </a:gsLst>
              <a:lin ang="0" scaled="1"/>
            </a:gradFill>
            <a:ln w="9525">
              <a:noFill/>
              <a:miter lim="800000"/>
              <a:headEnd/>
              <a:tailEnd/>
            </a:ln>
            <a:effectLst/>
          </p:spPr>
          <p:txBody>
            <a:bodyPr wrap="none" anchor="ctr"/>
            <a:lstStyle/>
            <a:p>
              <a:endParaRPr lang="zh-TW" altLang="en-US">
                <a:effectLst>
                  <a:outerShdw blurRad="38100" dist="38100" dir="2700000" algn="tl">
                    <a:srgbClr val="FFFFFF"/>
                  </a:outerShdw>
                </a:effectLst>
                <a:ea typeface="PMingLiU" pitchFamily="18" charset="-120"/>
              </a:endParaRPr>
            </a:p>
          </p:txBody>
        </p:sp>
      </p:grpSp>
      <p:sp>
        <p:nvSpPr>
          <p:cNvPr id="10254" name="Rectangle 14"/>
          <p:cNvSpPr>
            <a:spLocks noGrp="1" noChangeArrowheads="1"/>
          </p:cNvSpPr>
          <p:nvPr>
            <p:ph type="ftr" sz="quarter" idx="3"/>
          </p:nvPr>
        </p:nvSpPr>
        <p:spPr bwMode="auto">
          <a:xfrm>
            <a:off x="3124200" y="66294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00" b="1">
                <a:solidFill>
                  <a:schemeClr val="bg1"/>
                </a:solidFill>
                <a:effectLst/>
                <a:ea typeface="PMingLiU" pitchFamily="18" charset="-120"/>
              </a:defRPr>
            </a:lvl1pPr>
          </a:lstStyle>
          <a:p>
            <a:endParaRPr lang="en-US" altLang="zh-TW" dirty="0"/>
          </a:p>
        </p:txBody>
      </p:sp>
      <p:sp>
        <p:nvSpPr>
          <p:cNvPr id="10255" name="Rectangle 15"/>
          <p:cNvSpPr>
            <a:spLocks noGrp="1" noChangeArrowheads="1"/>
          </p:cNvSpPr>
          <p:nvPr>
            <p:ph type="dt" sz="half" idx="2"/>
          </p:nvPr>
        </p:nvSpPr>
        <p:spPr bwMode="auto">
          <a:xfrm>
            <a:off x="0" y="6629400"/>
            <a:ext cx="7620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900" b="1">
                <a:solidFill>
                  <a:schemeClr val="bg1"/>
                </a:solidFill>
                <a:effectLst/>
                <a:ea typeface="PMingLiU" pitchFamily="18" charset="-120"/>
              </a:defRPr>
            </a:lvl1pPr>
          </a:lstStyle>
          <a:p>
            <a:endParaRPr lang="en-US" altLang="zh-TW" dirty="0"/>
          </a:p>
        </p:txBody>
      </p:sp>
      <p:sp>
        <p:nvSpPr>
          <p:cNvPr id="10256" name="Rectangle 16"/>
          <p:cNvSpPr>
            <a:spLocks noGrp="1" noChangeArrowheads="1"/>
          </p:cNvSpPr>
          <p:nvPr>
            <p:ph type="sldNum" sz="quarter" idx="4"/>
          </p:nvPr>
        </p:nvSpPr>
        <p:spPr bwMode="auto">
          <a:xfrm>
            <a:off x="8763000" y="6629400"/>
            <a:ext cx="3810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900" b="1">
                <a:effectLst/>
                <a:ea typeface="PMingLiU" pitchFamily="18" charset="-120"/>
              </a:defRPr>
            </a:lvl1pPr>
          </a:lstStyle>
          <a:p>
            <a:fld id="{725A9F7C-01AC-481C-AD09-29BB19577D08}" type="slidenum">
              <a:rPr lang="en-US" altLang="zh-TW"/>
              <a:pPr/>
              <a:t>‹#›</a:t>
            </a:fld>
            <a:endParaRPr lang="en-US" altLang="zh-TW" dirty="0"/>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transition>
    <p:wipe dir="r"/>
  </p:transition>
  <p:hf hdr="0" ftr="0" dt="0"/>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defRPr>
      </a:lvl2pPr>
      <a:lvl3pPr algn="l" rtl="0" eaLnBrk="0" fontAlgn="base" hangingPunct="0">
        <a:spcBef>
          <a:spcPct val="0"/>
        </a:spcBef>
        <a:spcAft>
          <a:spcPct val="0"/>
        </a:spcAft>
        <a:defRPr sz="2600" b="1">
          <a:solidFill>
            <a:schemeClr val="tx1"/>
          </a:solidFill>
          <a:latin typeface="Arial" charset="0"/>
        </a:defRPr>
      </a:lvl3pPr>
      <a:lvl4pPr algn="l" rtl="0" eaLnBrk="0" fontAlgn="base" hangingPunct="0">
        <a:spcBef>
          <a:spcPct val="0"/>
        </a:spcBef>
        <a:spcAft>
          <a:spcPct val="0"/>
        </a:spcAft>
        <a:defRPr sz="2600" b="1">
          <a:solidFill>
            <a:schemeClr val="tx1"/>
          </a:solidFill>
          <a:latin typeface="Arial" charset="0"/>
        </a:defRPr>
      </a:lvl4pPr>
      <a:lvl5pPr algn="l" rtl="0" eaLnBrk="0" fontAlgn="base" hangingPunct="0">
        <a:spcBef>
          <a:spcPct val="0"/>
        </a:spcBef>
        <a:spcAft>
          <a:spcPct val="0"/>
        </a:spcAft>
        <a:defRPr sz="2600" b="1">
          <a:solidFill>
            <a:schemeClr val="tx1"/>
          </a:solidFill>
          <a:latin typeface="Arial" charset="0"/>
        </a:defRPr>
      </a:lvl5pPr>
      <a:lvl6pPr marL="457200" algn="l" rtl="0" fontAlgn="base">
        <a:spcBef>
          <a:spcPct val="0"/>
        </a:spcBef>
        <a:spcAft>
          <a:spcPct val="0"/>
        </a:spcAft>
        <a:defRPr sz="2600" b="1">
          <a:solidFill>
            <a:schemeClr val="tx1"/>
          </a:solidFill>
          <a:latin typeface="Arial" charset="0"/>
        </a:defRPr>
      </a:lvl6pPr>
      <a:lvl7pPr marL="914400" algn="l" rtl="0" fontAlgn="base">
        <a:spcBef>
          <a:spcPct val="0"/>
        </a:spcBef>
        <a:spcAft>
          <a:spcPct val="0"/>
        </a:spcAft>
        <a:defRPr sz="2600" b="1">
          <a:solidFill>
            <a:schemeClr val="tx1"/>
          </a:solidFill>
          <a:latin typeface="Arial" charset="0"/>
        </a:defRPr>
      </a:lvl7pPr>
      <a:lvl8pPr marL="1371600" algn="l" rtl="0" fontAlgn="base">
        <a:spcBef>
          <a:spcPct val="0"/>
        </a:spcBef>
        <a:spcAft>
          <a:spcPct val="0"/>
        </a:spcAft>
        <a:defRPr sz="2600" b="1">
          <a:solidFill>
            <a:schemeClr val="tx1"/>
          </a:solidFill>
          <a:latin typeface="Arial" charset="0"/>
        </a:defRPr>
      </a:lvl8pPr>
      <a:lvl9pPr marL="1828800" algn="l" rtl="0" fontAlgn="base">
        <a:spcBef>
          <a:spcPct val="0"/>
        </a:spcBef>
        <a:spcAft>
          <a:spcPct val="0"/>
        </a:spcAft>
        <a:defRPr sz="2600" b="1">
          <a:solidFill>
            <a:schemeClr val="tx1"/>
          </a:solidFill>
          <a:latin typeface="Arial" charset="0"/>
        </a:defRPr>
      </a:lvl9pPr>
    </p:titleStyle>
    <p:bodyStyle>
      <a:lvl1pPr marL="342900" indent="-342900" algn="l" rtl="0" eaLnBrk="0" fontAlgn="base" hangingPunct="0">
        <a:spcBef>
          <a:spcPct val="25000"/>
        </a:spcBef>
        <a:spcAft>
          <a:spcPct val="25000"/>
        </a:spcAft>
        <a:buClr>
          <a:srgbClr val="186030"/>
        </a:buClr>
        <a:buSzPct val="120000"/>
        <a:buFont typeface="Wingdings" pitchFamily="2" charset="2"/>
        <a:buChar char="§"/>
        <a:defRPr sz="2400">
          <a:solidFill>
            <a:schemeClr val="tx1"/>
          </a:solidFill>
          <a:latin typeface="+mn-lt"/>
          <a:ea typeface="+mn-ea"/>
          <a:cs typeface="+mn-cs"/>
        </a:defRPr>
      </a:lvl1pPr>
      <a:lvl2pPr marL="742950" indent="-285750" algn="l" rtl="0" eaLnBrk="0" fontAlgn="base" hangingPunct="0">
        <a:spcBef>
          <a:spcPct val="25000"/>
        </a:spcBef>
        <a:spcAft>
          <a:spcPct val="0"/>
        </a:spcAft>
        <a:buClr>
          <a:srgbClr val="FDB827"/>
        </a:buClr>
        <a:buFont typeface="Arial" pitchFamily="34" charset="0"/>
        <a:buChar char="-"/>
        <a:defRPr>
          <a:solidFill>
            <a:schemeClr val="tx1"/>
          </a:solidFill>
          <a:latin typeface="+mn-lt"/>
        </a:defRPr>
      </a:lvl2pPr>
      <a:lvl3pPr marL="1143000" indent="-228600" algn="l" rtl="0" eaLnBrk="0" fontAlgn="base" hangingPunct="0">
        <a:spcBef>
          <a:spcPct val="25000"/>
        </a:spcBef>
        <a:spcAft>
          <a:spcPct val="0"/>
        </a:spcAft>
        <a:buClr>
          <a:srgbClr val="186030"/>
        </a:buClr>
        <a:buFont typeface="Wingdings" pitchFamily="2" charset="2"/>
        <a:buChar char="§"/>
        <a:defRPr>
          <a:solidFill>
            <a:schemeClr val="tx1"/>
          </a:solidFill>
          <a:latin typeface="+mn-lt"/>
        </a:defRPr>
      </a:lvl3pPr>
      <a:lvl4pPr marL="1600200" indent="-228600" algn="l" rtl="0" eaLnBrk="0" fontAlgn="base" hangingPunct="0">
        <a:spcBef>
          <a:spcPct val="25000"/>
        </a:spcBef>
        <a:spcAft>
          <a:spcPct val="0"/>
        </a:spcAft>
        <a:buClr>
          <a:srgbClr val="FDB827"/>
        </a:buClr>
        <a:buFont typeface="Arial" pitchFamily="34" charset="0"/>
        <a:buChar char="-"/>
        <a:defRPr>
          <a:solidFill>
            <a:schemeClr val="tx1"/>
          </a:solidFill>
          <a:latin typeface="+mn-lt"/>
        </a:defRPr>
      </a:lvl4pPr>
      <a:lvl5pPr marL="2057400" indent="-228600" algn="l" rtl="0" eaLnBrk="0" fontAlgn="base" hangingPunct="0">
        <a:spcBef>
          <a:spcPct val="25000"/>
        </a:spcBef>
        <a:spcAft>
          <a:spcPct val="0"/>
        </a:spcAft>
        <a:buClr>
          <a:srgbClr val="186030"/>
        </a:buClr>
        <a:buFont typeface="Wingdings" pitchFamily="2" charset="2"/>
        <a:buChar char="§"/>
        <a:defRPr>
          <a:solidFill>
            <a:schemeClr val="tx1"/>
          </a:solidFill>
          <a:latin typeface="+mn-lt"/>
        </a:defRPr>
      </a:lvl5pPr>
      <a:lvl6pPr marL="2514600" indent="-228600" algn="l" rtl="0" fontAlgn="base">
        <a:spcBef>
          <a:spcPct val="25000"/>
        </a:spcBef>
        <a:spcAft>
          <a:spcPct val="0"/>
        </a:spcAft>
        <a:buClr>
          <a:srgbClr val="186030"/>
        </a:buClr>
        <a:buFont typeface="Wingdings" pitchFamily="2" charset="2"/>
        <a:buChar char="§"/>
        <a:defRPr>
          <a:solidFill>
            <a:schemeClr val="tx1"/>
          </a:solidFill>
          <a:latin typeface="+mn-lt"/>
        </a:defRPr>
      </a:lvl6pPr>
      <a:lvl7pPr marL="2971800" indent="-228600" algn="l" rtl="0" fontAlgn="base">
        <a:spcBef>
          <a:spcPct val="25000"/>
        </a:spcBef>
        <a:spcAft>
          <a:spcPct val="0"/>
        </a:spcAft>
        <a:buClr>
          <a:srgbClr val="186030"/>
        </a:buClr>
        <a:buFont typeface="Wingdings" pitchFamily="2" charset="2"/>
        <a:buChar char="§"/>
        <a:defRPr>
          <a:solidFill>
            <a:schemeClr val="tx1"/>
          </a:solidFill>
          <a:latin typeface="+mn-lt"/>
        </a:defRPr>
      </a:lvl7pPr>
      <a:lvl8pPr marL="3429000" indent="-228600" algn="l" rtl="0" fontAlgn="base">
        <a:spcBef>
          <a:spcPct val="25000"/>
        </a:spcBef>
        <a:spcAft>
          <a:spcPct val="0"/>
        </a:spcAft>
        <a:buClr>
          <a:srgbClr val="186030"/>
        </a:buClr>
        <a:buFont typeface="Wingdings" pitchFamily="2" charset="2"/>
        <a:buChar char="§"/>
        <a:defRPr>
          <a:solidFill>
            <a:schemeClr val="tx1"/>
          </a:solidFill>
          <a:latin typeface="+mn-lt"/>
        </a:defRPr>
      </a:lvl8pPr>
      <a:lvl9pPr marL="3886200" indent="-228600" algn="l" rtl="0" fontAlgn="base">
        <a:spcBef>
          <a:spcPct val="25000"/>
        </a:spcBef>
        <a:spcAft>
          <a:spcPct val="0"/>
        </a:spcAft>
        <a:buClr>
          <a:srgbClr val="186030"/>
        </a:buClr>
        <a:buFont typeface="Wingdings" pitchFamily="2" charset="2"/>
        <a:buChar char="§"/>
        <a:defRPr>
          <a:solidFill>
            <a:schemeClr val="tx1"/>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a:t>
            </a:fld>
            <a:endParaRPr lang="en-US" altLang="zh-TW"/>
          </a:p>
        </p:txBody>
      </p:sp>
      <p:sp>
        <p:nvSpPr>
          <p:cNvPr id="4" name="TextBox 3"/>
          <p:cNvSpPr txBox="1"/>
          <p:nvPr/>
        </p:nvSpPr>
        <p:spPr>
          <a:xfrm>
            <a:off x="395536" y="2996952"/>
            <a:ext cx="8501122" cy="957121"/>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pPr algn="ctr">
              <a:lnSpc>
                <a:spcPct val="120000"/>
              </a:lnSpc>
            </a:pPr>
            <a:r>
              <a:rPr lang="zh-CN" altLang="en-US" sz="5400" b="1" kern="0" dirty="0">
                <a:solidFill>
                  <a:schemeClr val="tx1"/>
                </a:solidFill>
                <a:latin typeface="楷体" pitchFamily="49" charset="-122"/>
                <a:ea typeface="楷体" pitchFamily="49" charset="-122"/>
              </a:rPr>
              <a:t>第</a:t>
            </a:r>
            <a:r>
              <a:rPr lang="en-US" altLang="zh-CN" sz="5400" b="1" kern="0" dirty="0">
                <a:solidFill>
                  <a:schemeClr val="tx1"/>
                </a:solidFill>
                <a:latin typeface="楷体" pitchFamily="49" charset="-122"/>
                <a:ea typeface="楷体" pitchFamily="49" charset="-122"/>
              </a:rPr>
              <a:t>2</a:t>
            </a:r>
            <a:r>
              <a:rPr lang="zh-CN" altLang="en-US" sz="5400" b="1" kern="0" dirty="0">
                <a:solidFill>
                  <a:schemeClr val="tx1"/>
                </a:solidFill>
                <a:latin typeface="楷体" pitchFamily="49" charset="-122"/>
                <a:ea typeface="楷体" pitchFamily="49" charset="-122"/>
              </a:rPr>
              <a:t>章  </a:t>
            </a:r>
            <a:r>
              <a:rPr lang="en-US" altLang="zh-CN" sz="5400" b="1" kern="0" dirty="0">
                <a:solidFill>
                  <a:schemeClr val="tx1"/>
                </a:solidFill>
                <a:latin typeface="楷体" pitchFamily="49" charset="-122"/>
                <a:ea typeface="楷体" pitchFamily="49" charset="-122"/>
              </a:rPr>
              <a:t>PIC</a:t>
            </a:r>
            <a:r>
              <a:rPr lang="zh-CN" altLang="en-US" sz="5400" b="1" kern="0" dirty="0">
                <a:solidFill>
                  <a:schemeClr val="tx1"/>
                </a:solidFill>
                <a:latin typeface="楷体" pitchFamily="49" charset="-122"/>
                <a:ea typeface="楷体" pitchFamily="49" charset="-122"/>
              </a:rPr>
              <a:t>处理器指令集</a:t>
            </a:r>
          </a:p>
        </p:txBody>
      </p:sp>
    </p:spTree>
    <p:extLst>
      <p:ext uri="{BB962C8B-B14F-4D97-AF65-F5344CB8AC3E}">
        <p14:creationId xmlns:p14="http://schemas.microsoft.com/office/powerpoint/2010/main" val="195763419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10</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RISC</a:t>
            </a:r>
            <a:r>
              <a:rPr lang="zh-CN" altLang="en-US" b="1" dirty="0"/>
              <a:t>和</a:t>
            </a:r>
            <a:r>
              <a:rPr lang="en-US" altLang="zh-CN" b="1" dirty="0"/>
              <a:t>CISC</a:t>
            </a:r>
            <a:r>
              <a:rPr lang="zh-CN" altLang="en-US" b="1" dirty="0"/>
              <a:t>指令集</a:t>
            </a:r>
          </a:p>
        </p:txBody>
      </p:sp>
      <p:sp>
        <p:nvSpPr>
          <p:cNvPr id="5" name="TextBox 4"/>
          <p:cNvSpPr txBox="1"/>
          <p:nvPr/>
        </p:nvSpPr>
        <p:spPr>
          <a:xfrm>
            <a:off x="142844" y="1714488"/>
            <a:ext cx="871543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zh-CN" altLang="en-US" dirty="0"/>
              <a:t>既然</a:t>
            </a:r>
            <a:r>
              <a:rPr lang="en-US" altLang="zh-CN" dirty="0"/>
              <a:t>RISC</a:t>
            </a:r>
            <a:r>
              <a:rPr lang="zh-CN" altLang="en-US" dirty="0"/>
              <a:t>指令集这么好，过去为什么会出现</a:t>
            </a:r>
            <a:r>
              <a:rPr lang="en-US" altLang="zh-CN" dirty="0"/>
              <a:t>CISC</a:t>
            </a:r>
            <a:r>
              <a:rPr lang="zh-CN" altLang="en-US" dirty="0"/>
              <a:t>指令集</a:t>
            </a:r>
            <a:r>
              <a:rPr lang="en-US" altLang="zh-CN" dirty="0"/>
              <a:t>?</a:t>
            </a:r>
            <a:endParaRPr lang="zh-CN" altLang="en-US" dirty="0"/>
          </a:p>
        </p:txBody>
      </p:sp>
      <p:sp>
        <p:nvSpPr>
          <p:cNvPr id="6" name="TextBox 5"/>
          <p:cNvSpPr txBox="1"/>
          <p:nvPr/>
        </p:nvSpPr>
        <p:spPr>
          <a:xfrm>
            <a:off x="214282" y="2500306"/>
            <a:ext cx="8358246" cy="2031325"/>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buFont typeface="Wingdings" pitchFamily="2" charset="2"/>
              <a:buChar char="u"/>
            </a:pPr>
            <a:r>
              <a:rPr lang="zh-CN" altLang="en-US" dirty="0"/>
              <a:t>计算机发展早期，人们使用汇编语言编程，自然更喜欢强大和好用的指令集，处理器的设计人员于是将指令集设计的更强大、更灵活。后来高级语言出现，处理器设计人员有在指令集中增加了一些指令集和特性直接完成高级语言对应的某些功能，如复杂的寻址模式，直接对应指针的运算。</a:t>
            </a:r>
            <a:endParaRPr lang="en-US" altLang="zh-CN" dirty="0"/>
          </a:p>
          <a:p>
            <a:pPr>
              <a:buFont typeface="Wingdings" pitchFamily="2" charset="2"/>
              <a:buChar char="u"/>
            </a:pPr>
            <a:r>
              <a:rPr lang="zh-CN" altLang="en-US" dirty="0"/>
              <a:t>那个时期的存储器既昂贵且速度慢，因此指令使用了变长编码，以节约存储空间。由于一条指令能完成很多的功能，对内存的访问也减少了，这样也减少了缓慢的存储器访问对程序性能的影响。</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11</a:t>
            </a:fld>
            <a:endParaRPr lang="en-US" altLang="zh-TW"/>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指令集的五大家族</a:t>
            </a:r>
          </a:p>
        </p:txBody>
      </p:sp>
      <p:sp>
        <p:nvSpPr>
          <p:cNvPr id="5" name="TextBox 4"/>
          <p:cNvSpPr txBox="1"/>
          <p:nvPr/>
        </p:nvSpPr>
        <p:spPr>
          <a:xfrm>
            <a:off x="285720" y="1714488"/>
            <a:ext cx="7929618" cy="286232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zh-CN" altLang="en-US" dirty="0"/>
              <a:t>处理器公司很多，品牌也很多，而指令集则相对稳定，用指令集对处理器公司分类是比较常见的做法，有</a:t>
            </a:r>
            <a:r>
              <a:rPr lang="en-US" altLang="zh-CN" dirty="0"/>
              <a:t>5</a:t>
            </a:r>
            <a:r>
              <a:rPr lang="zh-CN" altLang="en-US" dirty="0"/>
              <a:t>种指令集最为常见，他们构成了处理器领域的五大家族。</a:t>
            </a:r>
            <a:endParaRPr lang="en-US" altLang="zh-CN" dirty="0"/>
          </a:p>
          <a:p>
            <a:endParaRPr lang="en-US" altLang="zh-CN" dirty="0"/>
          </a:p>
          <a:p>
            <a:endParaRPr lang="en-US" altLang="zh-CN" dirty="0"/>
          </a:p>
          <a:p>
            <a:pPr>
              <a:buFont typeface="Wingdings" pitchFamily="2" charset="2"/>
              <a:buChar char="Ø"/>
            </a:pPr>
            <a:r>
              <a:rPr lang="en-US" altLang="zh-CN" dirty="0"/>
              <a:t>X86</a:t>
            </a:r>
          </a:p>
          <a:p>
            <a:pPr>
              <a:buFont typeface="Wingdings" pitchFamily="2" charset="2"/>
              <a:buChar char="Ø"/>
            </a:pPr>
            <a:r>
              <a:rPr lang="en-US" altLang="zh-CN" dirty="0"/>
              <a:t>ARM</a:t>
            </a:r>
          </a:p>
          <a:p>
            <a:pPr>
              <a:buFont typeface="Wingdings" pitchFamily="2" charset="2"/>
              <a:buChar char="Ø"/>
            </a:pPr>
            <a:r>
              <a:rPr lang="en-US" altLang="zh-CN" dirty="0"/>
              <a:t>MIPS</a:t>
            </a:r>
          </a:p>
          <a:p>
            <a:pPr>
              <a:buFont typeface="Wingdings" pitchFamily="2" charset="2"/>
              <a:buChar char="Ø"/>
            </a:pPr>
            <a:r>
              <a:rPr lang="en-US" altLang="zh-CN" dirty="0"/>
              <a:t>Power</a:t>
            </a:r>
          </a:p>
          <a:p>
            <a:pPr>
              <a:buFont typeface="Wingdings" pitchFamily="2" charset="2"/>
              <a:buChar char="Ø"/>
            </a:pPr>
            <a:r>
              <a:rPr lang="en-US" altLang="zh-CN" dirty="0"/>
              <a:t>C6000</a:t>
            </a:r>
            <a:endParaRPr lang="zh-CN"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12</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指令集的五大家族</a:t>
            </a:r>
          </a:p>
        </p:txBody>
      </p:sp>
      <p:sp>
        <p:nvSpPr>
          <p:cNvPr id="5" name="矩形 4"/>
          <p:cNvSpPr/>
          <p:nvPr/>
        </p:nvSpPr>
        <p:spPr>
          <a:xfrm>
            <a:off x="357158" y="1714488"/>
            <a:ext cx="1372492" cy="646331"/>
          </a:xfrm>
          <a:prstGeom prst="rect">
            <a:avLst/>
          </a:prstGeom>
        </p:spPr>
        <p:txBody>
          <a:bodyPr wrap="none">
            <a:spAutoFit/>
          </a:bodyPr>
          <a:lstStyle/>
          <a:p>
            <a:pPr>
              <a:buFont typeface="Wingdings" pitchFamily="2" charset="2"/>
              <a:buChar char="Ø"/>
            </a:pPr>
            <a:r>
              <a:rPr lang="en-US" altLang="zh-CN" sz="3600" dirty="0"/>
              <a:t>X86</a:t>
            </a:r>
          </a:p>
        </p:txBody>
      </p:sp>
      <p:sp>
        <p:nvSpPr>
          <p:cNvPr id="6" name="TextBox 5"/>
          <p:cNvSpPr txBox="1"/>
          <p:nvPr/>
        </p:nvSpPr>
        <p:spPr>
          <a:xfrm>
            <a:off x="285720" y="2643182"/>
            <a:ext cx="8572560"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buFont typeface="Wingdings" pitchFamily="2" charset="2"/>
              <a:buChar char="u"/>
            </a:pPr>
            <a:r>
              <a:rPr lang="en-US" altLang="zh-CN" dirty="0"/>
              <a:t>X86</a:t>
            </a:r>
            <a:r>
              <a:rPr lang="zh-CN" altLang="en-US" dirty="0"/>
              <a:t>被称为史上最能赚钱的指令集，几乎所有的个人计算机都是用</a:t>
            </a:r>
            <a:r>
              <a:rPr lang="en-US" altLang="zh-CN" dirty="0"/>
              <a:t>x86</a:t>
            </a:r>
            <a:r>
              <a:rPr lang="zh-CN" altLang="en-US" dirty="0"/>
              <a:t>指令集的处理器。</a:t>
            </a:r>
            <a:endParaRPr lang="en-US" altLang="zh-CN" dirty="0"/>
          </a:p>
          <a:p>
            <a:pPr>
              <a:buFont typeface="Wingdings" pitchFamily="2" charset="2"/>
              <a:buChar char="u"/>
            </a:pPr>
            <a:r>
              <a:rPr lang="en-US" altLang="zh-CN" dirty="0"/>
              <a:t>1978</a:t>
            </a:r>
            <a:r>
              <a:rPr lang="zh-CN" altLang="en-US" dirty="0"/>
              <a:t>年，</a:t>
            </a:r>
            <a:r>
              <a:rPr lang="en-US" altLang="zh-CN" dirty="0"/>
              <a:t>Intel</a:t>
            </a:r>
            <a:r>
              <a:rPr lang="zh-CN" altLang="en-US" dirty="0"/>
              <a:t>推出</a:t>
            </a:r>
            <a:r>
              <a:rPr lang="en-US" altLang="zh-CN" dirty="0"/>
              <a:t>8086</a:t>
            </a:r>
            <a:r>
              <a:rPr lang="zh-CN" altLang="en-US" dirty="0"/>
              <a:t>、</a:t>
            </a:r>
            <a:r>
              <a:rPr lang="en-US" altLang="zh-CN" dirty="0"/>
              <a:t>8088</a:t>
            </a:r>
            <a:r>
              <a:rPr lang="zh-CN" altLang="en-US" dirty="0"/>
              <a:t>处理器，</a:t>
            </a:r>
            <a:r>
              <a:rPr lang="en-US" altLang="zh-CN" dirty="0"/>
              <a:t>IBM-PC</a:t>
            </a:r>
            <a:r>
              <a:rPr lang="zh-CN" altLang="en-US" dirty="0"/>
              <a:t>采用</a:t>
            </a:r>
            <a:r>
              <a:rPr lang="en-US" altLang="zh-CN" dirty="0"/>
              <a:t>8088</a:t>
            </a:r>
            <a:r>
              <a:rPr lang="zh-CN" altLang="en-US" dirty="0"/>
              <a:t>作为器计算机的大脑。</a:t>
            </a:r>
            <a:r>
              <a:rPr lang="en-US" altLang="zh-CN" dirty="0"/>
              <a:t>1982</a:t>
            </a:r>
            <a:r>
              <a:rPr lang="zh-CN" altLang="en-US" dirty="0"/>
              <a:t>年，</a:t>
            </a:r>
            <a:r>
              <a:rPr lang="en-US" altLang="zh-CN" dirty="0"/>
              <a:t>Intel</a:t>
            </a:r>
            <a:r>
              <a:rPr lang="zh-CN" altLang="en-US" dirty="0"/>
              <a:t>推出</a:t>
            </a:r>
            <a:r>
              <a:rPr lang="en-US" altLang="zh-CN" dirty="0"/>
              <a:t>80286</a:t>
            </a:r>
            <a:r>
              <a:rPr lang="zh-CN" altLang="en-US" dirty="0"/>
              <a:t>，</a:t>
            </a:r>
            <a:r>
              <a:rPr lang="en-US" altLang="zh-CN" dirty="0"/>
              <a:t>IBM PC/AT</a:t>
            </a:r>
            <a:r>
              <a:rPr lang="zh-CN" altLang="en-US" dirty="0"/>
              <a:t>选择其作为自己的处理器。从此以后，</a:t>
            </a:r>
            <a:r>
              <a:rPr lang="en-US" altLang="zh-CN" dirty="0"/>
              <a:t>IBM-PC</a:t>
            </a:r>
            <a:r>
              <a:rPr lang="zh-CN" altLang="en-US" dirty="0"/>
              <a:t>兼容机几乎都采用</a:t>
            </a:r>
            <a:r>
              <a:rPr lang="en-US" altLang="zh-CN" dirty="0"/>
              <a:t>Intel</a:t>
            </a:r>
            <a:r>
              <a:rPr lang="zh-CN" altLang="en-US" dirty="0"/>
              <a:t>处理器。</a:t>
            </a:r>
            <a:r>
              <a:rPr lang="en-US" altLang="zh-CN" dirty="0"/>
              <a:t>Intel</a:t>
            </a:r>
            <a:r>
              <a:rPr lang="zh-CN" altLang="en-US" dirty="0"/>
              <a:t>也陆续推出</a:t>
            </a:r>
            <a:r>
              <a:rPr lang="en-US" altLang="zh-CN" dirty="0"/>
              <a:t>386</a:t>
            </a:r>
            <a:r>
              <a:rPr lang="zh-CN" altLang="en-US" dirty="0"/>
              <a:t>、</a:t>
            </a:r>
            <a:r>
              <a:rPr lang="en-US" altLang="zh-CN" dirty="0"/>
              <a:t>486</a:t>
            </a:r>
            <a:r>
              <a:rPr lang="zh-CN" altLang="en-US" dirty="0"/>
              <a:t>、安腾等处理器，</a:t>
            </a:r>
            <a:r>
              <a:rPr lang="en-US" altLang="zh-CN" dirty="0"/>
              <a:t>X86</a:t>
            </a:r>
            <a:r>
              <a:rPr lang="zh-CN" altLang="en-US" dirty="0"/>
              <a:t>因此得名。</a:t>
            </a:r>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13</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指令集的五大家族</a:t>
            </a:r>
          </a:p>
        </p:txBody>
      </p:sp>
      <p:sp>
        <p:nvSpPr>
          <p:cNvPr id="5" name="矩形 4"/>
          <p:cNvSpPr/>
          <p:nvPr/>
        </p:nvSpPr>
        <p:spPr>
          <a:xfrm>
            <a:off x="285720" y="1785926"/>
            <a:ext cx="1422184" cy="584775"/>
          </a:xfrm>
          <a:prstGeom prst="rect">
            <a:avLst/>
          </a:prstGeom>
        </p:spPr>
        <p:txBody>
          <a:bodyPr wrap="none">
            <a:spAutoFit/>
          </a:bodyPr>
          <a:lstStyle/>
          <a:p>
            <a:pPr>
              <a:buFont typeface="Wingdings" pitchFamily="2" charset="2"/>
              <a:buChar char="Ø"/>
            </a:pPr>
            <a:r>
              <a:rPr lang="en-US" altLang="zh-CN" sz="3200" dirty="0"/>
              <a:t>ARM</a:t>
            </a:r>
          </a:p>
        </p:txBody>
      </p:sp>
      <p:sp>
        <p:nvSpPr>
          <p:cNvPr id="6" name="TextBox 5"/>
          <p:cNvSpPr txBox="1"/>
          <p:nvPr/>
        </p:nvSpPr>
        <p:spPr>
          <a:xfrm>
            <a:off x="214282" y="2571744"/>
            <a:ext cx="8643998" cy="286232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u"/>
            </a:pPr>
            <a:r>
              <a:rPr lang="en-US" altLang="zh-CN" dirty="0"/>
              <a:t>ARM</a:t>
            </a:r>
            <a:r>
              <a:rPr lang="zh-CN" altLang="en-US" dirty="0"/>
              <a:t>指令集的处理器销量最大。</a:t>
            </a:r>
            <a:endParaRPr lang="en-US" altLang="zh-CN" dirty="0"/>
          </a:p>
          <a:p>
            <a:pPr>
              <a:buFont typeface="Wingdings" pitchFamily="2" charset="2"/>
              <a:buChar char="u"/>
            </a:pPr>
            <a:r>
              <a:rPr lang="en-US" altLang="zh-CN" dirty="0"/>
              <a:t>ARM</a:t>
            </a:r>
            <a:r>
              <a:rPr lang="zh-CN" altLang="en-US" dirty="0"/>
              <a:t>公司从籍籍无名到分生水起也不过就是十几年的时间，</a:t>
            </a:r>
            <a:r>
              <a:rPr lang="en-US" altLang="zh-CN" dirty="0"/>
              <a:t>ARM</a:t>
            </a:r>
            <a:r>
              <a:rPr lang="zh-CN" altLang="en-US" dirty="0"/>
              <a:t>占据了手机市场的</a:t>
            </a:r>
            <a:r>
              <a:rPr lang="en-US" altLang="zh-CN" dirty="0"/>
              <a:t>90%</a:t>
            </a:r>
            <a:r>
              <a:rPr lang="zh-CN" altLang="en-US" dirty="0"/>
              <a:t>以上的份额，可以说，</a:t>
            </a:r>
            <a:r>
              <a:rPr lang="en-US" altLang="zh-CN" dirty="0"/>
              <a:t>ARM</a:t>
            </a:r>
            <a:r>
              <a:rPr lang="zh-CN" altLang="en-US" dirty="0"/>
              <a:t>是伴随着手机一起繁荣起来的。手机的应用处理器，不管是高通的，还是</a:t>
            </a:r>
            <a:r>
              <a:rPr lang="en-US" altLang="zh-CN" dirty="0"/>
              <a:t>TI</a:t>
            </a:r>
            <a:r>
              <a:rPr lang="zh-CN" altLang="en-US" dirty="0"/>
              <a:t>的，东芝还是三星的，在内部都采用了</a:t>
            </a:r>
            <a:r>
              <a:rPr lang="en-US" altLang="zh-CN" dirty="0"/>
              <a:t>ARM</a:t>
            </a:r>
            <a:r>
              <a:rPr lang="zh-CN" altLang="en-US" dirty="0"/>
              <a:t>内核。</a:t>
            </a:r>
            <a:endParaRPr lang="en-US" altLang="zh-CN" dirty="0"/>
          </a:p>
          <a:p>
            <a:pPr>
              <a:buFont typeface="Wingdings" pitchFamily="2" charset="2"/>
              <a:buChar char="u"/>
            </a:pPr>
            <a:r>
              <a:rPr lang="en-US" altLang="zh-CN" dirty="0"/>
              <a:t>ARM</a:t>
            </a:r>
            <a:r>
              <a:rPr lang="zh-CN" altLang="en-US" dirty="0"/>
              <a:t>架构之所以这么收欢迎，在于它从设计之初就将低功耗、低成本的优先级放在了高性能的前面。因为与</a:t>
            </a:r>
            <a:r>
              <a:rPr lang="en-US" altLang="zh-CN" dirty="0"/>
              <a:t>X86</a:t>
            </a:r>
            <a:r>
              <a:rPr lang="zh-CN" altLang="en-US" dirty="0"/>
              <a:t>竞争高性能那是不可能的，那些与</a:t>
            </a:r>
            <a:r>
              <a:rPr lang="en-US" altLang="zh-CN" dirty="0"/>
              <a:t>X86</a:t>
            </a:r>
            <a:r>
              <a:rPr lang="zh-CN" altLang="en-US" dirty="0"/>
              <a:t>竞争的面向高性能的处理器都逐渐推出了历史舞台，而</a:t>
            </a:r>
            <a:r>
              <a:rPr lang="en-US" altLang="zh-CN" dirty="0"/>
              <a:t>ARM</a:t>
            </a:r>
            <a:r>
              <a:rPr lang="zh-CN" altLang="en-US" dirty="0"/>
              <a:t>却与</a:t>
            </a:r>
            <a:r>
              <a:rPr lang="en-US" altLang="zh-CN" dirty="0"/>
              <a:t>X86</a:t>
            </a:r>
            <a:r>
              <a:rPr lang="zh-CN" altLang="en-US" dirty="0"/>
              <a:t>相反，侧重于低功耗，低成本，虽然技术实力存在不小的差距，但是却活的很滋润。</a:t>
            </a:r>
            <a:endParaRPr lang="en-US" altLang="zh-CN" dirty="0"/>
          </a:p>
          <a:p>
            <a:pPr>
              <a:buFont typeface="Wingdings" pitchFamily="2" charset="2"/>
              <a:buChar char="u"/>
            </a:pPr>
            <a:r>
              <a:rPr lang="en-US" altLang="zh-CN" dirty="0"/>
              <a:t>ARM</a:t>
            </a:r>
            <a:r>
              <a:rPr lang="zh-CN" altLang="en-US" dirty="0"/>
              <a:t>公司自己不生产芯片，而是向半导体公司提供指令集授权，内核授权，其他公司使用</a:t>
            </a:r>
            <a:r>
              <a:rPr lang="en-US" altLang="zh-CN" dirty="0"/>
              <a:t>ARM</a:t>
            </a:r>
            <a:r>
              <a:rPr lang="zh-CN" altLang="en-US" dirty="0"/>
              <a:t>的处理器内核设计生产自己的处理器芯片。</a:t>
            </a: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14</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指令集的五大家族</a:t>
            </a:r>
          </a:p>
        </p:txBody>
      </p:sp>
      <p:sp>
        <p:nvSpPr>
          <p:cNvPr id="5" name="矩形 4"/>
          <p:cNvSpPr/>
          <p:nvPr/>
        </p:nvSpPr>
        <p:spPr>
          <a:xfrm>
            <a:off x="214282" y="1643050"/>
            <a:ext cx="1643074" cy="584775"/>
          </a:xfrm>
          <a:prstGeom prst="rect">
            <a:avLst/>
          </a:prstGeom>
        </p:spPr>
        <p:txBody>
          <a:bodyPr wrap="square">
            <a:spAutoFit/>
          </a:bodyPr>
          <a:lstStyle/>
          <a:p>
            <a:pPr>
              <a:buFont typeface="Wingdings" pitchFamily="2" charset="2"/>
              <a:buChar char="Ø"/>
            </a:pPr>
            <a:r>
              <a:rPr lang="en-US" altLang="zh-CN" sz="3200" dirty="0"/>
              <a:t>MIPS</a:t>
            </a:r>
          </a:p>
        </p:txBody>
      </p:sp>
      <p:sp>
        <p:nvSpPr>
          <p:cNvPr id="6" name="TextBox 5"/>
          <p:cNvSpPr txBox="1"/>
          <p:nvPr/>
        </p:nvSpPr>
        <p:spPr>
          <a:xfrm>
            <a:off x="357158" y="2428868"/>
            <a:ext cx="8358246" cy="175432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u"/>
            </a:pPr>
            <a:r>
              <a:rPr lang="zh-CN" altLang="en-US" dirty="0"/>
              <a:t>如果要说最经典的</a:t>
            </a:r>
            <a:r>
              <a:rPr lang="en-US" altLang="zh-CN" dirty="0"/>
              <a:t>RISC</a:t>
            </a:r>
            <a:r>
              <a:rPr lang="zh-CN" altLang="en-US" dirty="0"/>
              <a:t>处理器，那么非</a:t>
            </a:r>
            <a:r>
              <a:rPr lang="en-US" altLang="zh-CN" dirty="0"/>
              <a:t>MIPS</a:t>
            </a:r>
            <a:r>
              <a:rPr lang="zh-CN" altLang="en-US" dirty="0"/>
              <a:t>莫属，就连它的竞争对手，也不得不承认它的优雅，他被称为处理器教科书的典范，很多其他的处理器都能看到它的身影。</a:t>
            </a:r>
            <a:endParaRPr lang="en-US" altLang="zh-CN" dirty="0"/>
          </a:p>
          <a:p>
            <a:pPr>
              <a:buFont typeface="Wingdings" pitchFamily="2" charset="2"/>
              <a:buChar char="u"/>
            </a:pPr>
            <a:r>
              <a:rPr lang="en-US" altLang="zh-CN" dirty="0"/>
              <a:t>MIPS</a:t>
            </a:r>
            <a:r>
              <a:rPr lang="zh-CN" altLang="en-US" dirty="0"/>
              <a:t>处理器虽然很经典的处理器，但是却站错了队。</a:t>
            </a:r>
            <a:r>
              <a:rPr lang="en-US" altLang="zh-CN" dirty="0"/>
              <a:t>MIPS</a:t>
            </a:r>
            <a:r>
              <a:rPr lang="zh-CN" altLang="en-US" dirty="0"/>
              <a:t>长期以来一直侧重高性能，面向服务器和工作站市场，但是他受到了</a:t>
            </a:r>
            <a:r>
              <a:rPr lang="en-US" altLang="zh-CN" dirty="0"/>
              <a:t>X86</a:t>
            </a:r>
            <a:r>
              <a:rPr lang="zh-CN" altLang="en-US" dirty="0"/>
              <a:t>处理器的猛烈阻击，等到</a:t>
            </a:r>
            <a:r>
              <a:rPr lang="en-US" altLang="zh-CN" dirty="0"/>
              <a:t>MIPS</a:t>
            </a:r>
            <a:r>
              <a:rPr lang="zh-CN" altLang="en-US" dirty="0"/>
              <a:t>回过头做低功耗时，已经无法撼动</a:t>
            </a:r>
            <a:r>
              <a:rPr lang="en-US" altLang="zh-CN" dirty="0"/>
              <a:t>ARM</a:t>
            </a:r>
            <a:r>
              <a:rPr lang="zh-CN" altLang="en-US" dirty="0"/>
              <a:t>在嵌入式市场中先入为主的地位了。</a:t>
            </a:r>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15</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指令集的五大家族</a:t>
            </a:r>
          </a:p>
        </p:txBody>
      </p:sp>
      <p:sp>
        <p:nvSpPr>
          <p:cNvPr id="5" name="矩形 4"/>
          <p:cNvSpPr/>
          <p:nvPr/>
        </p:nvSpPr>
        <p:spPr>
          <a:xfrm>
            <a:off x="142844" y="1643050"/>
            <a:ext cx="1653724" cy="523220"/>
          </a:xfrm>
          <a:prstGeom prst="rect">
            <a:avLst/>
          </a:prstGeom>
        </p:spPr>
        <p:txBody>
          <a:bodyPr wrap="square">
            <a:spAutoFit/>
          </a:bodyPr>
          <a:lstStyle/>
          <a:p>
            <a:pPr>
              <a:buFont typeface="Wingdings" pitchFamily="2" charset="2"/>
              <a:buChar char="Ø"/>
            </a:pPr>
            <a:r>
              <a:rPr lang="en-US" altLang="zh-CN" sz="2800" dirty="0"/>
              <a:t>Power</a:t>
            </a:r>
          </a:p>
        </p:txBody>
      </p:sp>
      <p:sp>
        <p:nvSpPr>
          <p:cNvPr id="6" name="TextBox 5"/>
          <p:cNvSpPr txBox="1"/>
          <p:nvPr/>
        </p:nvSpPr>
        <p:spPr>
          <a:xfrm>
            <a:off x="214282" y="2357430"/>
            <a:ext cx="8786874"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u"/>
            </a:pPr>
            <a:r>
              <a:rPr lang="zh-CN" altLang="en-US" dirty="0"/>
              <a:t>最早提出</a:t>
            </a:r>
            <a:r>
              <a:rPr lang="en-US" altLang="zh-CN" dirty="0"/>
              <a:t>RISC</a:t>
            </a:r>
            <a:r>
              <a:rPr lang="zh-CN" altLang="en-US" dirty="0"/>
              <a:t>思想的是</a:t>
            </a:r>
            <a:r>
              <a:rPr lang="en-US" altLang="zh-CN" dirty="0"/>
              <a:t>IBM</a:t>
            </a:r>
            <a:r>
              <a:rPr lang="zh-CN" altLang="en-US" dirty="0"/>
              <a:t>公司，</a:t>
            </a:r>
            <a:r>
              <a:rPr lang="en-US" altLang="zh-CN" dirty="0"/>
              <a:t>1990</a:t>
            </a:r>
            <a:r>
              <a:rPr lang="zh-CN" altLang="en-US" dirty="0"/>
              <a:t>年，</a:t>
            </a:r>
            <a:r>
              <a:rPr lang="en-US" altLang="zh-CN" dirty="0"/>
              <a:t>IBM</a:t>
            </a:r>
            <a:r>
              <a:rPr lang="zh-CN" altLang="en-US" dirty="0"/>
              <a:t>推出了高性能的</a:t>
            </a:r>
            <a:r>
              <a:rPr lang="en-US" altLang="zh-CN" dirty="0"/>
              <a:t>POWER</a:t>
            </a:r>
            <a:r>
              <a:rPr lang="zh-CN" altLang="en-US" dirty="0"/>
              <a:t>（</a:t>
            </a:r>
            <a:r>
              <a:rPr lang="en-US" altLang="zh-CN" dirty="0"/>
              <a:t>performance optimized with enhanced RISC</a:t>
            </a:r>
            <a:r>
              <a:rPr lang="zh-CN" altLang="en-US" dirty="0"/>
              <a:t>）处理器。</a:t>
            </a:r>
            <a:r>
              <a:rPr lang="en-US" altLang="zh-CN" dirty="0" err="1"/>
              <a:t>powerPC</a:t>
            </a:r>
            <a:r>
              <a:rPr lang="en-US" altLang="zh-CN" dirty="0"/>
              <a:t> </a:t>
            </a:r>
            <a:r>
              <a:rPr lang="zh-CN" altLang="en-US" dirty="0"/>
              <a:t>处理器上市时候，性能要强于同时期的</a:t>
            </a:r>
            <a:r>
              <a:rPr lang="en-US" altLang="zh-CN" dirty="0"/>
              <a:t>X86</a:t>
            </a:r>
            <a:r>
              <a:rPr lang="zh-CN" altLang="en-US" dirty="0"/>
              <a:t>处理器，微软、</a:t>
            </a:r>
            <a:r>
              <a:rPr lang="en-US" altLang="zh-CN" dirty="0"/>
              <a:t>IBM</a:t>
            </a:r>
            <a:r>
              <a:rPr lang="zh-CN" altLang="en-US" dirty="0"/>
              <a:t>、</a:t>
            </a:r>
            <a:r>
              <a:rPr lang="en-US" altLang="zh-CN" dirty="0"/>
              <a:t>Sun</a:t>
            </a:r>
            <a:r>
              <a:rPr lang="zh-CN" altLang="en-US" dirty="0"/>
              <a:t>、等公司为</a:t>
            </a:r>
            <a:r>
              <a:rPr lang="en-US" altLang="zh-CN" dirty="0" err="1"/>
              <a:t>powerPC</a:t>
            </a:r>
            <a:r>
              <a:rPr lang="en-US" altLang="zh-CN" dirty="0"/>
              <a:t> </a:t>
            </a:r>
            <a:r>
              <a:rPr lang="zh-CN" altLang="en-US" dirty="0"/>
              <a:t>开发了操作系统，但是，众多的小公司却不可能再为</a:t>
            </a:r>
            <a:r>
              <a:rPr lang="en-US" altLang="zh-CN" dirty="0" err="1"/>
              <a:t>powerPC</a:t>
            </a:r>
            <a:r>
              <a:rPr lang="en-US" altLang="zh-CN" dirty="0"/>
              <a:t> </a:t>
            </a:r>
            <a:r>
              <a:rPr lang="zh-CN" altLang="en-US" dirty="0"/>
              <a:t>重新开发应用软件，由于缺乏应用软件，</a:t>
            </a:r>
            <a:r>
              <a:rPr lang="en-US" altLang="zh-CN" dirty="0"/>
              <a:t> </a:t>
            </a:r>
            <a:r>
              <a:rPr lang="en-US" altLang="zh-CN" dirty="0" err="1"/>
              <a:t>powerPC</a:t>
            </a:r>
            <a:r>
              <a:rPr lang="en-US" altLang="zh-CN" dirty="0"/>
              <a:t> </a:t>
            </a:r>
            <a:r>
              <a:rPr lang="zh-CN" altLang="en-US" dirty="0"/>
              <a:t>难以在</a:t>
            </a:r>
            <a:r>
              <a:rPr lang="en-US" altLang="zh-CN" dirty="0"/>
              <a:t>PC</a:t>
            </a:r>
            <a:r>
              <a:rPr lang="zh-CN" altLang="en-US" dirty="0"/>
              <a:t>市场市场维持生计。</a:t>
            </a:r>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16</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指令集的五大家族</a:t>
            </a:r>
          </a:p>
        </p:txBody>
      </p:sp>
      <p:sp>
        <p:nvSpPr>
          <p:cNvPr id="5" name="矩形 4"/>
          <p:cNvSpPr/>
          <p:nvPr/>
        </p:nvSpPr>
        <p:spPr>
          <a:xfrm>
            <a:off x="142844" y="1643050"/>
            <a:ext cx="1717137" cy="584775"/>
          </a:xfrm>
          <a:prstGeom prst="rect">
            <a:avLst/>
          </a:prstGeom>
        </p:spPr>
        <p:txBody>
          <a:bodyPr wrap="none">
            <a:spAutoFit/>
          </a:bodyPr>
          <a:lstStyle/>
          <a:p>
            <a:pPr>
              <a:buFont typeface="Wingdings" pitchFamily="2" charset="2"/>
              <a:buChar char="Ø"/>
            </a:pPr>
            <a:r>
              <a:rPr lang="en-US" altLang="zh-CN" sz="3200" dirty="0"/>
              <a:t>C6000</a:t>
            </a:r>
            <a:endParaRPr lang="zh-CN" altLang="en-US" sz="3200" dirty="0"/>
          </a:p>
        </p:txBody>
      </p:sp>
      <p:sp>
        <p:nvSpPr>
          <p:cNvPr id="6" name="TextBox 5"/>
          <p:cNvSpPr txBox="1"/>
          <p:nvPr/>
        </p:nvSpPr>
        <p:spPr>
          <a:xfrm>
            <a:off x="500034" y="2428868"/>
            <a:ext cx="8286808" cy="313932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u"/>
            </a:pPr>
            <a:r>
              <a:rPr lang="zh-CN" altLang="en-US" dirty="0"/>
              <a:t>以上介绍的这些处理器，都是比较通用的处理器，还有一种比较专业的处理器，它的名字叫</a:t>
            </a:r>
            <a:r>
              <a:rPr lang="en-US" altLang="zh-CN" dirty="0"/>
              <a:t>DSP</a:t>
            </a:r>
            <a:r>
              <a:rPr lang="zh-CN" altLang="en-US" dirty="0"/>
              <a:t>（</a:t>
            </a:r>
            <a:r>
              <a:rPr lang="en-US" altLang="zh-CN" dirty="0"/>
              <a:t>digital signal processor </a:t>
            </a:r>
            <a:r>
              <a:rPr lang="zh-CN" altLang="en-US" dirty="0"/>
              <a:t>数字信号处理器），专业做信号处理运算的。</a:t>
            </a:r>
            <a:endParaRPr lang="en-US" altLang="zh-CN" dirty="0"/>
          </a:p>
          <a:p>
            <a:pPr>
              <a:buFont typeface="Wingdings" pitchFamily="2" charset="2"/>
              <a:buChar char="u"/>
            </a:pPr>
            <a:r>
              <a:rPr lang="zh-CN" altLang="en-US" dirty="0"/>
              <a:t>这几年，全球无线通信网络建设如火如荼，视频网站，视频通信系统也如雨后春笋般涌现出来，在这些产品或服务的背后，一个是无线通信技术，一个是语音视频技术，二者的共同点在于：他们都需要大量的信号处理运算，而这正是</a:t>
            </a:r>
            <a:r>
              <a:rPr lang="en-US" altLang="zh-CN" dirty="0"/>
              <a:t>DSP</a:t>
            </a:r>
            <a:r>
              <a:rPr lang="zh-CN" altLang="en-US" dirty="0"/>
              <a:t>的强项。</a:t>
            </a:r>
            <a:endParaRPr lang="en-US" altLang="zh-CN" dirty="0"/>
          </a:p>
          <a:p>
            <a:pPr>
              <a:buFont typeface="Wingdings" pitchFamily="2" charset="2"/>
              <a:buChar char="u"/>
            </a:pPr>
            <a:r>
              <a:rPr lang="zh-CN" altLang="en-US" dirty="0"/>
              <a:t>现在的</a:t>
            </a:r>
            <a:r>
              <a:rPr lang="en-US" altLang="zh-CN" dirty="0"/>
              <a:t>DSP</a:t>
            </a:r>
            <a:r>
              <a:rPr lang="zh-CN" altLang="en-US" dirty="0"/>
              <a:t>芯片主要由</a:t>
            </a:r>
            <a:r>
              <a:rPr lang="en-US" altLang="zh-CN" dirty="0"/>
              <a:t>TI</a:t>
            </a:r>
            <a:r>
              <a:rPr lang="zh-CN" altLang="en-US" dirty="0"/>
              <a:t>、</a:t>
            </a:r>
            <a:r>
              <a:rPr lang="en-US" altLang="zh-CN" dirty="0" err="1"/>
              <a:t>Freescale</a:t>
            </a:r>
            <a:r>
              <a:rPr lang="zh-CN" altLang="en-US" dirty="0"/>
              <a:t>、</a:t>
            </a:r>
            <a:r>
              <a:rPr lang="en-US" altLang="zh-CN" dirty="0"/>
              <a:t>LSI</a:t>
            </a:r>
            <a:r>
              <a:rPr lang="zh-CN" altLang="en-US" dirty="0"/>
              <a:t>、等公司推出，</a:t>
            </a:r>
            <a:r>
              <a:rPr lang="en-US" altLang="zh-CN" dirty="0"/>
              <a:t>TI DSP</a:t>
            </a:r>
            <a:r>
              <a:rPr lang="zh-CN" altLang="en-US" dirty="0"/>
              <a:t>一家独大，占据绝大部分市场份额。</a:t>
            </a:r>
            <a:endParaRPr lang="en-US" altLang="zh-CN" dirty="0"/>
          </a:p>
          <a:p>
            <a:pPr>
              <a:buFont typeface="Wingdings" pitchFamily="2" charset="2"/>
              <a:buChar char="u"/>
            </a:pPr>
            <a:r>
              <a:rPr lang="en-US" altLang="zh-CN" dirty="0"/>
              <a:t>C6000</a:t>
            </a:r>
            <a:r>
              <a:rPr lang="zh-CN" altLang="en-US" dirty="0"/>
              <a:t>系列</a:t>
            </a:r>
            <a:r>
              <a:rPr lang="en-US" altLang="zh-CN" dirty="0"/>
              <a:t>DSP</a:t>
            </a:r>
            <a:r>
              <a:rPr lang="zh-CN" altLang="en-US" dirty="0"/>
              <a:t>是</a:t>
            </a:r>
            <a:r>
              <a:rPr lang="en-US" altLang="zh-CN" dirty="0"/>
              <a:t>TI</a:t>
            </a:r>
            <a:r>
              <a:rPr lang="zh-CN" altLang="en-US" dirty="0"/>
              <a:t>的高端</a:t>
            </a:r>
            <a:r>
              <a:rPr lang="en-US" altLang="zh-CN" dirty="0"/>
              <a:t>DSP</a:t>
            </a:r>
            <a:r>
              <a:rPr lang="zh-CN" altLang="en-US" dirty="0"/>
              <a:t>，</a:t>
            </a:r>
            <a:r>
              <a:rPr lang="en-US" altLang="zh-CN" dirty="0"/>
              <a:t>C62/C64/C64++</a:t>
            </a:r>
            <a:r>
              <a:rPr lang="zh-CN" altLang="en-US" dirty="0"/>
              <a:t>是定点</a:t>
            </a:r>
            <a:r>
              <a:rPr lang="en-US" altLang="zh-CN" dirty="0"/>
              <a:t>DSP</a:t>
            </a:r>
            <a:r>
              <a:rPr lang="zh-CN" altLang="en-US" dirty="0"/>
              <a:t>内核，</a:t>
            </a:r>
            <a:r>
              <a:rPr lang="en-US" altLang="zh-CN" dirty="0"/>
              <a:t>C67</a:t>
            </a:r>
            <a:r>
              <a:rPr lang="zh-CN" altLang="en-US" dirty="0"/>
              <a:t>是浮点</a:t>
            </a:r>
            <a:r>
              <a:rPr lang="en-US" altLang="zh-CN" dirty="0"/>
              <a:t>DSP</a:t>
            </a:r>
            <a:r>
              <a:rPr lang="zh-CN" altLang="en-US" dirty="0"/>
              <a:t>内核，</a:t>
            </a:r>
            <a:r>
              <a:rPr lang="en-US" altLang="zh-CN" dirty="0"/>
              <a:t>C66</a:t>
            </a:r>
            <a:r>
              <a:rPr lang="zh-CN" altLang="en-US" dirty="0"/>
              <a:t>是定点浮点融合的内核。</a:t>
            </a:r>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17</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p>
        </p:txBody>
      </p:sp>
      <p:sp>
        <p:nvSpPr>
          <p:cNvPr id="5" name="TextBox 4"/>
          <p:cNvSpPr txBox="1"/>
          <p:nvPr/>
        </p:nvSpPr>
        <p:spPr>
          <a:xfrm>
            <a:off x="285720" y="1842497"/>
            <a:ext cx="8072494" cy="1754326"/>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dirty="0"/>
              <a:t>PIC16C5</a:t>
            </a:r>
            <a:r>
              <a:rPr lang="en-US" altLang="zh-CN" dirty="0"/>
              <a:t>X</a:t>
            </a:r>
            <a:r>
              <a:rPr lang="zh-CN" altLang="en-US" dirty="0"/>
              <a:t>系列单片机指令集为典型的</a:t>
            </a:r>
            <a:r>
              <a:rPr lang="en-US" altLang="zh-CN" dirty="0"/>
              <a:t>RISC</a:t>
            </a:r>
            <a:r>
              <a:rPr lang="zh-CN" altLang="en-US" dirty="0"/>
              <a:t>指令集，每条指令长度均为</a:t>
            </a:r>
            <a:r>
              <a:rPr lang="en-US" dirty="0"/>
              <a:t>12</a:t>
            </a:r>
            <a:r>
              <a:rPr lang="zh-CN" altLang="en-US" dirty="0"/>
              <a:t>，指令由操作码和操作数组成。共有</a:t>
            </a:r>
            <a:r>
              <a:rPr lang="en-US" dirty="0"/>
              <a:t>33</a:t>
            </a:r>
            <a:r>
              <a:rPr lang="zh-CN" altLang="en-US" dirty="0"/>
              <a:t>条指令，按操作分成三类：</a:t>
            </a:r>
          </a:p>
          <a:p>
            <a:endParaRPr lang="en-US" altLang="zh-CN" dirty="0"/>
          </a:p>
          <a:p>
            <a:pPr>
              <a:buFont typeface="Wingdings" pitchFamily="2" charset="2"/>
              <a:buChar char="Ø"/>
            </a:pPr>
            <a:r>
              <a:rPr lang="en-US" dirty="0"/>
              <a:t>1.</a:t>
            </a:r>
            <a:r>
              <a:rPr lang="zh-CN" altLang="en-US" dirty="0"/>
              <a:t>面向字节的操作类</a:t>
            </a:r>
          </a:p>
          <a:p>
            <a:pPr>
              <a:buFont typeface="Wingdings" pitchFamily="2" charset="2"/>
              <a:buChar char="Ø"/>
            </a:pPr>
            <a:r>
              <a:rPr lang="en-US" altLang="zh-CN" dirty="0"/>
              <a:t>2.</a:t>
            </a:r>
            <a:r>
              <a:rPr lang="zh-CN" altLang="en-US" dirty="0"/>
              <a:t>面向位的操作类</a:t>
            </a:r>
            <a:endParaRPr lang="en-US" altLang="zh-CN" dirty="0"/>
          </a:p>
          <a:p>
            <a:pPr>
              <a:buFont typeface="Wingdings" pitchFamily="2" charset="2"/>
              <a:buChar char="Ø"/>
            </a:pPr>
            <a:r>
              <a:rPr lang="en-US" altLang="zh-CN" dirty="0"/>
              <a:t>3.</a:t>
            </a:r>
            <a:r>
              <a:rPr lang="zh-CN" altLang="en-US" dirty="0"/>
              <a:t>常数以及控制操作类</a:t>
            </a:r>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18</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面向字节的操作类</a:t>
            </a:r>
            <a:endParaRPr lang="zh-CN" altLang="en-US" b="1" dirty="0"/>
          </a:p>
        </p:txBody>
      </p:sp>
      <p:sp>
        <p:nvSpPr>
          <p:cNvPr id="7" name="TextBox 6"/>
          <p:cNvSpPr txBox="1"/>
          <p:nvPr/>
        </p:nvSpPr>
        <p:spPr>
          <a:xfrm>
            <a:off x="285720" y="1714488"/>
            <a:ext cx="8358246" cy="1200329"/>
          </a:xfrm>
          <a:prstGeom prst="rect">
            <a:avLst/>
          </a:prstGeom>
          <a:noFill/>
        </p:spPr>
        <p:txBody>
          <a:bodyPr wrap="square" rtlCol="0">
            <a:spAutoFit/>
          </a:bodyPr>
          <a:lstStyle/>
          <a:p>
            <a:r>
              <a:rPr lang="zh-CN" altLang="en-US" dirty="0"/>
              <a:t>面向字节的操作指令总共有十八条，高六位是操作码，表明这条指令要进行什么样的操作。第</a:t>
            </a:r>
            <a:r>
              <a:rPr lang="en-US" dirty="0"/>
              <a:t>5</a:t>
            </a:r>
            <a:r>
              <a:rPr lang="zh-CN" altLang="en-US" dirty="0"/>
              <a:t>位表明计算的结果的去向，如果</a:t>
            </a:r>
            <a:r>
              <a:rPr lang="en-US" dirty="0"/>
              <a:t>d=0,</a:t>
            </a:r>
            <a:r>
              <a:rPr lang="zh-CN" altLang="en-US" dirty="0"/>
              <a:t>则表明计算结果将存入工作寄存器</a:t>
            </a:r>
            <a:r>
              <a:rPr lang="en-US" dirty="0"/>
              <a:t>W</a:t>
            </a:r>
            <a:r>
              <a:rPr lang="zh-CN" altLang="en-US" dirty="0"/>
              <a:t>，如果</a:t>
            </a:r>
            <a:r>
              <a:rPr lang="en-US" dirty="0"/>
              <a:t>d=1,</a:t>
            </a:r>
            <a:r>
              <a:rPr lang="zh-CN" altLang="en-US" dirty="0"/>
              <a:t>则表明计算结果存入低五位所确定的那个数据寄存器之中。低五位表示数据寄存器堆的地址。</a:t>
            </a:r>
          </a:p>
        </p:txBody>
      </p:sp>
      <p:graphicFrame>
        <p:nvGraphicFramePr>
          <p:cNvPr id="8" name="表格 7"/>
          <p:cNvGraphicFramePr>
            <a:graphicFrameLocks noGrp="1"/>
          </p:cNvGraphicFramePr>
          <p:nvPr/>
        </p:nvGraphicFramePr>
        <p:xfrm>
          <a:off x="1803400" y="3154680"/>
          <a:ext cx="5537200" cy="482474"/>
        </p:xfrm>
        <a:graphic>
          <a:graphicData uri="http://schemas.openxmlformats.org/drawingml/2006/table">
            <a:tbl>
              <a:tblPr>
                <a:tableStyleId>{775DCB02-9BB8-47FD-8907-85C794F793BA}</a:tableStyleId>
              </a:tblPr>
              <a:tblGrid>
                <a:gridCol w="1845310">
                  <a:extLst>
                    <a:ext uri="{9D8B030D-6E8A-4147-A177-3AD203B41FA5}">
                      <a16:colId xmlns:a16="http://schemas.microsoft.com/office/drawing/2014/main" val="20000"/>
                    </a:ext>
                  </a:extLst>
                </a:gridCol>
                <a:gridCol w="1845945">
                  <a:extLst>
                    <a:ext uri="{9D8B030D-6E8A-4147-A177-3AD203B41FA5}">
                      <a16:colId xmlns:a16="http://schemas.microsoft.com/office/drawing/2014/main" val="20001"/>
                    </a:ext>
                  </a:extLst>
                </a:gridCol>
                <a:gridCol w="1845945">
                  <a:extLst>
                    <a:ext uri="{9D8B030D-6E8A-4147-A177-3AD203B41FA5}">
                      <a16:colId xmlns:a16="http://schemas.microsoft.com/office/drawing/2014/main" val="20002"/>
                    </a:ext>
                  </a:extLst>
                </a:gridCol>
              </a:tblGrid>
              <a:tr h="0">
                <a:tc>
                  <a:txBody>
                    <a:bodyPr/>
                    <a:lstStyle/>
                    <a:p>
                      <a:pPr indent="127000" algn="ctr">
                        <a:lnSpc>
                          <a:spcPct val="150000"/>
                        </a:lnSpc>
                        <a:spcAft>
                          <a:spcPts val="0"/>
                        </a:spcAft>
                      </a:pPr>
                      <a:r>
                        <a:rPr lang="en-US" sz="1200" kern="1800"/>
                        <a:t>(11-6)</a:t>
                      </a:r>
                      <a:endParaRPr lang="zh-CN" sz="1200" kern="1800">
                        <a:latin typeface="Times New Roman"/>
                        <a:ea typeface="宋体"/>
                        <a:cs typeface="Times New Roman"/>
                      </a:endParaRPr>
                    </a:p>
                  </a:txBody>
                  <a:tcPr marL="68580" marR="68580" marT="0" marB="0"/>
                </a:tc>
                <a:tc>
                  <a:txBody>
                    <a:bodyPr/>
                    <a:lstStyle/>
                    <a:p>
                      <a:pPr indent="127000" algn="ctr">
                        <a:lnSpc>
                          <a:spcPct val="150000"/>
                        </a:lnSpc>
                        <a:spcAft>
                          <a:spcPts val="0"/>
                        </a:spcAft>
                      </a:pPr>
                      <a:r>
                        <a:rPr lang="en-US" sz="1200" kern="1800"/>
                        <a:t>(5)</a:t>
                      </a:r>
                      <a:endParaRPr lang="zh-CN" sz="1200" kern="1800">
                        <a:latin typeface="Times New Roman"/>
                        <a:ea typeface="宋体"/>
                        <a:cs typeface="Times New Roman"/>
                      </a:endParaRPr>
                    </a:p>
                  </a:txBody>
                  <a:tcPr marL="68580" marR="68580" marT="0" marB="0"/>
                </a:tc>
                <a:tc>
                  <a:txBody>
                    <a:bodyPr/>
                    <a:lstStyle/>
                    <a:p>
                      <a:pPr indent="127000" algn="ctr">
                        <a:lnSpc>
                          <a:spcPct val="150000"/>
                        </a:lnSpc>
                        <a:spcAft>
                          <a:spcPts val="0"/>
                        </a:spcAft>
                      </a:pPr>
                      <a:r>
                        <a:rPr lang="en-US" sz="1200" kern="1800"/>
                        <a:t>(4-0)</a:t>
                      </a:r>
                      <a:endParaRPr lang="zh-CN" sz="1200" kern="1800">
                        <a:latin typeface="Times New Roman"/>
                        <a:ea typeface="宋体"/>
                        <a:cs typeface="Times New Roman"/>
                      </a:endParaRPr>
                    </a:p>
                  </a:txBody>
                  <a:tcPr marL="68580" marR="68580" marT="0" marB="0"/>
                </a:tc>
                <a:extLst>
                  <a:ext uri="{0D108BD9-81ED-4DB2-BD59-A6C34878D82A}">
                    <a16:rowId xmlns:a16="http://schemas.microsoft.com/office/drawing/2014/main" val="10000"/>
                  </a:ext>
                </a:extLst>
              </a:tr>
              <a:tr h="0">
                <a:tc>
                  <a:txBody>
                    <a:bodyPr/>
                    <a:lstStyle/>
                    <a:p>
                      <a:pPr indent="127000" algn="ctr">
                        <a:lnSpc>
                          <a:spcPct val="150000"/>
                        </a:lnSpc>
                        <a:spcAft>
                          <a:spcPts val="0"/>
                        </a:spcAft>
                      </a:pPr>
                      <a:r>
                        <a:rPr lang="en-US" sz="1200" kern="1800"/>
                        <a:t>OPCODE</a:t>
                      </a:r>
                      <a:endParaRPr lang="zh-CN" sz="1200" kern="1800">
                        <a:latin typeface="Times New Roman"/>
                        <a:ea typeface="宋体"/>
                        <a:cs typeface="Times New Roman"/>
                      </a:endParaRPr>
                    </a:p>
                  </a:txBody>
                  <a:tcPr marL="68580" marR="68580" marT="0" marB="0"/>
                </a:tc>
                <a:tc>
                  <a:txBody>
                    <a:bodyPr/>
                    <a:lstStyle/>
                    <a:p>
                      <a:pPr indent="127000" algn="ctr">
                        <a:lnSpc>
                          <a:spcPct val="150000"/>
                        </a:lnSpc>
                        <a:spcAft>
                          <a:spcPts val="0"/>
                        </a:spcAft>
                      </a:pPr>
                      <a:r>
                        <a:rPr lang="en-US" sz="1200" kern="1800"/>
                        <a:t>d</a:t>
                      </a:r>
                      <a:endParaRPr lang="zh-CN" sz="1200" kern="1800">
                        <a:latin typeface="Times New Roman"/>
                        <a:ea typeface="宋体"/>
                        <a:cs typeface="Times New Roman"/>
                      </a:endParaRPr>
                    </a:p>
                  </a:txBody>
                  <a:tcPr marL="68580" marR="68580" marT="0" marB="0"/>
                </a:tc>
                <a:tc>
                  <a:txBody>
                    <a:bodyPr/>
                    <a:lstStyle/>
                    <a:p>
                      <a:pPr indent="127000" algn="ctr">
                        <a:lnSpc>
                          <a:spcPct val="150000"/>
                        </a:lnSpc>
                        <a:spcAft>
                          <a:spcPts val="0"/>
                        </a:spcAft>
                      </a:pPr>
                      <a:r>
                        <a:rPr lang="en-US" sz="1200" kern="1800" dirty="0"/>
                        <a:t>F(FILE#)</a:t>
                      </a:r>
                      <a:endParaRPr lang="zh-CN" sz="1200" kern="1800" dirty="0">
                        <a:latin typeface="Times New Roman"/>
                        <a:ea typeface="宋体"/>
                        <a:cs typeface="Times New Roman"/>
                      </a:endParaRPr>
                    </a:p>
                  </a:txBody>
                  <a:tcPr marL="68580" marR="68580" marT="0" marB="0"/>
                </a:tc>
                <a:extLst>
                  <a:ext uri="{0D108BD9-81ED-4DB2-BD59-A6C34878D82A}">
                    <a16:rowId xmlns:a16="http://schemas.microsoft.com/office/drawing/2014/main" val="10001"/>
                  </a:ext>
                </a:extLst>
              </a:tr>
            </a:tbl>
          </a:graphicData>
        </a:graphic>
      </p:graphicFrame>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19</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面向字节的操作类</a:t>
            </a:r>
            <a:endParaRPr lang="zh-CN" altLang="en-US" b="1" dirty="0"/>
          </a:p>
        </p:txBody>
      </p:sp>
      <p:graphicFrame>
        <p:nvGraphicFramePr>
          <p:cNvPr id="5" name="表格 4"/>
          <p:cNvGraphicFramePr>
            <a:graphicFrameLocks noGrp="1"/>
          </p:cNvGraphicFramePr>
          <p:nvPr>
            <p:extLst>
              <p:ext uri="{D42A27DB-BD31-4B8C-83A1-F6EECF244321}">
                <p14:modId xmlns:p14="http://schemas.microsoft.com/office/powerpoint/2010/main" val="1207643769"/>
              </p:ext>
            </p:extLst>
          </p:nvPr>
        </p:nvGraphicFramePr>
        <p:xfrm>
          <a:off x="179512" y="1733124"/>
          <a:ext cx="8643995" cy="4544883"/>
        </p:xfrm>
        <a:graphic>
          <a:graphicData uri="http://schemas.openxmlformats.org/drawingml/2006/table">
            <a:tbl>
              <a:tblPr firstRow="1" bandRow="1">
                <a:tableStyleId>{00A15C55-8517-42AA-B614-E9B94910E393}</a:tableStyleId>
              </a:tblPr>
              <a:tblGrid>
                <a:gridCol w="2286016">
                  <a:extLst>
                    <a:ext uri="{9D8B030D-6E8A-4147-A177-3AD203B41FA5}">
                      <a16:colId xmlns:a16="http://schemas.microsoft.com/office/drawing/2014/main" val="20000"/>
                    </a:ext>
                  </a:extLst>
                </a:gridCol>
                <a:gridCol w="1928826">
                  <a:extLst>
                    <a:ext uri="{9D8B030D-6E8A-4147-A177-3AD203B41FA5}">
                      <a16:colId xmlns:a16="http://schemas.microsoft.com/office/drawing/2014/main" val="20001"/>
                    </a:ext>
                  </a:extLst>
                </a:gridCol>
                <a:gridCol w="1857388">
                  <a:extLst>
                    <a:ext uri="{9D8B030D-6E8A-4147-A177-3AD203B41FA5}">
                      <a16:colId xmlns:a16="http://schemas.microsoft.com/office/drawing/2014/main" val="20002"/>
                    </a:ext>
                  </a:extLst>
                </a:gridCol>
                <a:gridCol w="1143008">
                  <a:extLst>
                    <a:ext uri="{9D8B030D-6E8A-4147-A177-3AD203B41FA5}">
                      <a16:colId xmlns:a16="http://schemas.microsoft.com/office/drawing/2014/main" val="20003"/>
                    </a:ext>
                  </a:extLst>
                </a:gridCol>
                <a:gridCol w="1428757">
                  <a:extLst>
                    <a:ext uri="{9D8B030D-6E8A-4147-A177-3AD203B41FA5}">
                      <a16:colId xmlns:a16="http://schemas.microsoft.com/office/drawing/2014/main" val="20004"/>
                    </a:ext>
                  </a:extLst>
                </a:gridCol>
              </a:tblGrid>
              <a:tr h="334011">
                <a:tc>
                  <a:txBody>
                    <a:bodyPr/>
                    <a:lstStyle/>
                    <a:p>
                      <a:pPr algn="ctr"/>
                      <a:r>
                        <a:rPr lang="zh-CN" altLang="en-US" dirty="0"/>
                        <a:t>二进制码</a:t>
                      </a:r>
                    </a:p>
                  </a:txBody>
                  <a:tcPr/>
                </a:tc>
                <a:tc>
                  <a:txBody>
                    <a:bodyPr/>
                    <a:lstStyle/>
                    <a:p>
                      <a:pPr algn="ctr"/>
                      <a:r>
                        <a:rPr lang="zh-CN" altLang="en-US" dirty="0"/>
                        <a:t>名称</a:t>
                      </a:r>
                    </a:p>
                  </a:txBody>
                  <a:tcPr/>
                </a:tc>
                <a:tc>
                  <a:txBody>
                    <a:bodyPr/>
                    <a:lstStyle/>
                    <a:p>
                      <a:pPr algn="ctr"/>
                      <a:r>
                        <a:rPr lang="zh-CN" altLang="en-US" dirty="0"/>
                        <a:t>助记符  操作数</a:t>
                      </a:r>
                    </a:p>
                  </a:txBody>
                  <a:tcPr/>
                </a:tc>
                <a:tc>
                  <a:txBody>
                    <a:bodyPr/>
                    <a:lstStyle/>
                    <a:p>
                      <a:pPr algn="ctr"/>
                      <a:r>
                        <a:rPr lang="zh-CN" altLang="en-US" dirty="0"/>
                        <a:t>操作</a:t>
                      </a:r>
                    </a:p>
                  </a:txBody>
                  <a:tcPr/>
                </a:tc>
                <a:tc>
                  <a:txBody>
                    <a:bodyPr/>
                    <a:lstStyle/>
                    <a:p>
                      <a:pPr algn="ctr"/>
                      <a:r>
                        <a:rPr lang="zh-CN" altLang="en-US" dirty="0"/>
                        <a:t>状态影响</a:t>
                      </a:r>
                    </a:p>
                  </a:txBody>
                  <a:tcPr/>
                </a:tc>
                <a:extLst>
                  <a:ext uri="{0D108BD9-81ED-4DB2-BD59-A6C34878D82A}">
                    <a16:rowId xmlns:a16="http://schemas.microsoft.com/office/drawing/2014/main" val="10000"/>
                  </a:ext>
                </a:extLst>
              </a:tr>
              <a:tr h="464347">
                <a:tc>
                  <a:txBody>
                    <a:bodyPr/>
                    <a:lstStyle/>
                    <a:p>
                      <a:pPr algn="ctr"/>
                      <a:r>
                        <a:rPr lang="en-US" altLang="zh-CN" dirty="0"/>
                        <a:t>0000_0000_0000</a:t>
                      </a:r>
                      <a:endParaRPr lang="zh-CN" altLang="en-US" dirty="0"/>
                    </a:p>
                  </a:txBody>
                  <a:tcPr/>
                </a:tc>
                <a:tc>
                  <a:txBody>
                    <a:bodyPr/>
                    <a:lstStyle/>
                    <a:p>
                      <a:pPr algn="ctr"/>
                      <a:r>
                        <a:rPr lang="zh-CN" altLang="en-US" dirty="0"/>
                        <a:t>空操作</a:t>
                      </a:r>
                    </a:p>
                  </a:txBody>
                  <a:tcPr/>
                </a:tc>
                <a:tc>
                  <a:txBody>
                    <a:bodyPr/>
                    <a:lstStyle/>
                    <a:p>
                      <a:pPr algn="ctr"/>
                      <a:r>
                        <a:rPr lang="en-US" altLang="zh-CN" dirty="0"/>
                        <a:t>NOP</a:t>
                      </a:r>
                      <a:endParaRPr lang="zh-CN" altLang="en-US" dirty="0"/>
                    </a:p>
                  </a:txBody>
                  <a:tcPr/>
                </a:tc>
                <a:tc>
                  <a:txBody>
                    <a:bodyPr/>
                    <a:lstStyle/>
                    <a:p>
                      <a:pPr algn="ct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1"/>
                  </a:ext>
                </a:extLst>
              </a:tr>
              <a:tr h="464347">
                <a:tc>
                  <a:txBody>
                    <a:bodyPr/>
                    <a:lstStyle/>
                    <a:p>
                      <a:pPr algn="ctr"/>
                      <a:r>
                        <a:rPr lang="en-US" altLang="zh-CN" dirty="0"/>
                        <a:t>0000_001f_ffff</a:t>
                      </a:r>
                    </a:p>
                  </a:txBody>
                  <a:tcPr/>
                </a:tc>
                <a:tc>
                  <a:txBody>
                    <a:bodyPr/>
                    <a:lstStyle/>
                    <a:p>
                      <a:pPr algn="ctr"/>
                      <a:r>
                        <a:rPr lang="en-US" altLang="zh-CN" dirty="0"/>
                        <a:t>W</a:t>
                      </a:r>
                      <a:r>
                        <a:rPr lang="zh-CN" altLang="en-US" dirty="0"/>
                        <a:t>送到</a:t>
                      </a:r>
                      <a:r>
                        <a:rPr lang="en-US" altLang="zh-CN" dirty="0"/>
                        <a:t>f</a:t>
                      </a:r>
                      <a:endParaRPr lang="zh-CN" altLang="en-US" dirty="0"/>
                    </a:p>
                  </a:txBody>
                  <a:tcPr/>
                </a:tc>
                <a:tc>
                  <a:txBody>
                    <a:bodyPr/>
                    <a:lstStyle/>
                    <a:p>
                      <a:pPr algn="ctr"/>
                      <a:r>
                        <a:rPr lang="en-US" altLang="zh-CN" dirty="0"/>
                        <a:t>MOVEF F</a:t>
                      </a:r>
                      <a:endParaRPr lang="zh-CN" altLang="en-US" dirty="0"/>
                    </a:p>
                  </a:txBody>
                  <a:tcPr/>
                </a:tc>
                <a:tc>
                  <a:txBody>
                    <a:bodyPr/>
                    <a:lstStyle/>
                    <a:p>
                      <a:pPr algn="ctr"/>
                      <a:r>
                        <a:rPr lang="en-US" altLang="zh-CN" dirty="0" err="1"/>
                        <a:t>W</a:t>
                      </a:r>
                      <a:r>
                        <a:rPr lang="en-US" altLang="zh-CN" dirty="0" err="1">
                          <a:sym typeface="Wingdings" pitchFamily="2" charset="2"/>
                        </a:rPr>
                        <a:t>f</a:t>
                      </a: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2"/>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0000_0100_0000</a:t>
                      </a:r>
                      <a:endParaRPr lang="zh-CN" altLang="en-US" dirty="0"/>
                    </a:p>
                  </a:txBody>
                  <a:tcPr/>
                </a:tc>
                <a:tc>
                  <a:txBody>
                    <a:bodyPr/>
                    <a:lstStyle/>
                    <a:p>
                      <a:pPr algn="ctr"/>
                      <a:r>
                        <a:rPr lang="en-US" altLang="zh-CN" dirty="0"/>
                        <a:t>W</a:t>
                      </a:r>
                      <a:r>
                        <a:rPr lang="zh-CN" altLang="en-US" dirty="0"/>
                        <a:t>清零</a:t>
                      </a:r>
                    </a:p>
                  </a:txBody>
                  <a:tcPr/>
                </a:tc>
                <a:tc>
                  <a:txBody>
                    <a:bodyPr/>
                    <a:lstStyle/>
                    <a:p>
                      <a:pPr algn="ctr"/>
                      <a:r>
                        <a:rPr lang="en-US" altLang="zh-CN" dirty="0"/>
                        <a:t>CLRW</a:t>
                      </a:r>
                      <a:endParaRPr lang="zh-CN" altLang="en-US" dirty="0"/>
                    </a:p>
                  </a:txBody>
                  <a:tcPr/>
                </a:tc>
                <a:tc>
                  <a:txBody>
                    <a:bodyPr/>
                    <a:lstStyle/>
                    <a:p>
                      <a:pPr algn="ctr"/>
                      <a:r>
                        <a:rPr lang="en-US" altLang="zh-CN" dirty="0"/>
                        <a:t>0</a:t>
                      </a:r>
                      <a:r>
                        <a:rPr lang="en-US" altLang="zh-CN" dirty="0">
                          <a:sym typeface="Wingdings" pitchFamily="2" charset="2"/>
                        </a:rPr>
                        <a:t>W</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3"/>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0000_011f_ffff</a:t>
                      </a:r>
                      <a:endParaRPr lang="zh-CN" altLang="en-US" dirty="0"/>
                    </a:p>
                  </a:txBody>
                  <a:tcPr/>
                </a:tc>
                <a:tc>
                  <a:txBody>
                    <a:bodyPr/>
                    <a:lstStyle/>
                    <a:p>
                      <a:pPr algn="ctr"/>
                      <a:r>
                        <a:rPr lang="en-US" altLang="zh-CN" dirty="0"/>
                        <a:t>f</a:t>
                      </a:r>
                      <a:r>
                        <a:rPr lang="zh-CN" altLang="en-US" dirty="0"/>
                        <a:t>清零</a:t>
                      </a:r>
                    </a:p>
                  </a:txBody>
                  <a:tcPr/>
                </a:tc>
                <a:tc>
                  <a:txBody>
                    <a:bodyPr/>
                    <a:lstStyle/>
                    <a:p>
                      <a:pPr algn="ctr"/>
                      <a:r>
                        <a:rPr lang="en-US" altLang="zh-CN" dirty="0"/>
                        <a:t>CLRF  f</a:t>
                      </a:r>
                      <a:endParaRPr lang="zh-CN" altLang="en-US" dirty="0"/>
                    </a:p>
                  </a:txBody>
                  <a:tcPr/>
                </a:tc>
                <a:tc>
                  <a:txBody>
                    <a:bodyPr/>
                    <a:lstStyle/>
                    <a:p>
                      <a:pPr algn="ctr"/>
                      <a:r>
                        <a:rPr lang="en-US" altLang="zh-CN" dirty="0"/>
                        <a:t>0</a:t>
                      </a:r>
                      <a:r>
                        <a:rPr lang="en-US" altLang="zh-CN" dirty="0">
                          <a:sym typeface="Wingdings" pitchFamily="2" charset="2"/>
                        </a:rPr>
                        <a:t>f</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4"/>
                  </a:ext>
                </a:extLst>
              </a:tr>
              <a:tr h="464347">
                <a:tc>
                  <a:txBody>
                    <a:bodyPr/>
                    <a:lstStyle/>
                    <a:p>
                      <a:pPr algn="ctr"/>
                      <a:r>
                        <a:rPr lang="en-US" altLang="zh-CN" dirty="0"/>
                        <a:t>0000_10df_ffff</a:t>
                      </a:r>
                      <a:endParaRPr lang="zh-CN" altLang="en-US" dirty="0"/>
                    </a:p>
                  </a:txBody>
                  <a:tcPr/>
                </a:tc>
                <a:tc>
                  <a:txBody>
                    <a:bodyPr/>
                    <a:lstStyle/>
                    <a:p>
                      <a:pPr algn="ctr"/>
                      <a:r>
                        <a:rPr lang="en-US" altLang="zh-CN" dirty="0"/>
                        <a:t>f</a:t>
                      </a:r>
                      <a:r>
                        <a:rPr lang="zh-CN" altLang="en-US" dirty="0"/>
                        <a:t>减去</a:t>
                      </a:r>
                      <a:r>
                        <a:rPr lang="en-US" altLang="zh-CN" dirty="0"/>
                        <a:t>W</a:t>
                      </a:r>
                      <a:endParaRPr lang="zh-CN" altLang="en-US" dirty="0"/>
                    </a:p>
                  </a:txBody>
                  <a:tcPr/>
                </a:tc>
                <a:tc>
                  <a:txBody>
                    <a:bodyPr/>
                    <a:lstStyle/>
                    <a:p>
                      <a:pPr algn="ctr"/>
                      <a:r>
                        <a:rPr lang="en-US" altLang="zh-CN" dirty="0"/>
                        <a:t>SUBWF </a:t>
                      </a:r>
                      <a:r>
                        <a:rPr lang="en-US" altLang="zh-CN" dirty="0" err="1"/>
                        <a:t>f,d</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sym typeface="Wingdings" pitchFamily="2" charset="2"/>
                        </a:rPr>
                        <a:t>f-</a:t>
                      </a:r>
                      <a:r>
                        <a:rPr lang="en-US" altLang="zh-CN" dirty="0" err="1">
                          <a:sym typeface="Wingdings" pitchFamily="2" charset="2"/>
                        </a:rPr>
                        <a:t>Wd</a:t>
                      </a:r>
                      <a:endParaRPr lang="zh-CN" altLang="en-US" dirty="0"/>
                    </a:p>
                  </a:txBody>
                  <a:tcPr/>
                </a:tc>
                <a:tc>
                  <a:txBody>
                    <a:bodyPr/>
                    <a:lstStyle/>
                    <a:p>
                      <a:pPr algn="ctr"/>
                      <a:r>
                        <a:rPr lang="en-US" altLang="zh-CN" dirty="0"/>
                        <a:t>C,DC,Z</a:t>
                      </a:r>
                      <a:endParaRPr lang="zh-CN" altLang="en-US" dirty="0"/>
                    </a:p>
                  </a:txBody>
                  <a:tcPr/>
                </a:tc>
                <a:extLst>
                  <a:ext uri="{0D108BD9-81ED-4DB2-BD59-A6C34878D82A}">
                    <a16:rowId xmlns:a16="http://schemas.microsoft.com/office/drawing/2014/main" val="10005"/>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0000_11df_ffff</a:t>
                      </a:r>
                      <a:endParaRPr lang="zh-CN" altLang="en-US" dirty="0"/>
                    </a:p>
                  </a:txBody>
                  <a:tcPr/>
                </a:tc>
                <a:tc>
                  <a:txBody>
                    <a:bodyPr/>
                    <a:lstStyle/>
                    <a:p>
                      <a:pPr algn="ctr"/>
                      <a:r>
                        <a:rPr lang="en-US" altLang="zh-CN" dirty="0"/>
                        <a:t>f</a:t>
                      </a:r>
                      <a:r>
                        <a:rPr lang="zh-CN" altLang="en-US" dirty="0"/>
                        <a:t>递减</a:t>
                      </a:r>
                    </a:p>
                  </a:txBody>
                  <a:tcPr/>
                </a:tc>
                <a:tc>
                  <a:txBody>
                    <a:bodyPr/>
                    <a:lstStyle/>
                    <a:p>
                      <a:pPr algn="ctr"/>
                      <a:r>
                        <a:rPr lang="en-US" altLang="zh-CN" dirty="0"/>
                        <a:t>DECF</a:t>
                      </a:r>
                      <a:r>
                        <a:rPr lang="en-US" altLang="zh-CN" baseline="0" dirty="0"/>
                        <a:t> </a:t>
                      </a:r>
                      <a:r>
                        <a:rPr lang="en-US" altLang="zh-CN" baseline="0" dirty="0" err="1"/>
                        <a:t>f,d</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f-1</a:t>
                      </a:r>
                      <a:r>
                        <a:rPr lang="en-US" altLang="zh-CN" dirty="0">
                          <a:sym typeface="Wingdings" pitchFamily="2" charset="2"/>
                        </a:rPr>
                        <a:t>d</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6"/>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0001_00df_ffff</a:t>
                      </a:r>
                      <a:endParaRPr lang="zh-CN" altLang="en-US" dirty="0"/>
                    </a:p>
                  </a:txBody>
                  <a:tcPr/>
                </a:tc>
                <a:tc>
                  <a:txBody>
                    <a:bodyPr/>
                    <a:lstStyle/>
                    <a:p>
                      <a:pPr algn="ctr"/>
                      <a:r>
                        <a:rPr lang="en-US" altLang="zh-CN" dirty="0"/>
                        <a:t>W</a:t>
                      </a:r>
                      <a:r>
                        <a:rPr lang="zh-CN" altLang="en-US" dirty="0"/>
                        <a:t>和</a:t>
                      </a:r>
                      <a:r>
                        <a:rPr lang="en-US" altLang="zh-CN" dirty="0"/>
                        <a:t>f</a:t>
                      </a:r>
                      <a:r>
                        <a:rPr lang="zh-CN" altLang="en-US" dirty="0"/>
                        <a:t>做或运算</a:t>
                      </a:r>
                    </a:p>
                  </a:txBody>
                  <a:tcPr/>
                </a:tc>
                <a:tc>
                  <a:txBody>
                    <a:bodyPr/>
                    <a:lstStyle/>
                    <a:p>
                      <a:pPr algn="ctr"/>
                      <a:r>
                        <a:rPr lang="en-US" altLang="zh-CN" dirty="0"/>
                        <a:t>IORWF </a:t>
                      </a:r>
                      <a:r>
                        <a:rPr lang="en-US" altLang="zh-CN" dirty="0" err="1"/>
                        <a:t>f,d</a:t>
                      </a:r>
                      <a:endParaRPr lang="zh-CN" altLang="en-US" dirty="0"/>
                    </a:p>
                  </a:txBody>
                  <a:tcPr/>
                </a:tc>
                <a:tc>
                  <a:txBody>
                    <a:bodyPr/>
                    <a:lstStyle/>
                    <a:p>
                      <a:pPr algn="ctr"/>
                      <a:r>
                        <a:rPr lang="en-US" altLang="zh-CN" dirty="0"/>
                        <a:t>W v </a:t>
                      </a:r>
                      <a:r>
                        <a:rPr lang="en-US" altLang="zh-CN" dirty="0" err="1"/>
                        <a:t>F</a:t>
                      </a:r>
                      <a:r>
                        <a:rPr lang="en-US" altLang="zh-CN" dirty="0" err="1">
                          <a:sym typeface="Wingdings" pitchFamily="2" charset="2"/>
                        </a:rPr>
                        <a:t>d</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7"/>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0001_01df_ffff</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W</a:t>
                      </a:r>
                      <a:r>
                        <a:rPr lang="zh-CN" altLang="en-US" dirty="0"/>
                        <a:t>和</a:t>
                      </a:r>
                      <a:r>
                        <a:rPr lang="en-US" altLang="zh-CN" dirty="0"/>
                        <a:t>f</a:t>
                      </a:r>
                      <a:r>
                        <a:rPr lang="zh-CN" altLang="en-US" dirty="0"/>
                        <a:t>做与运算</a:t>
                      </a:r>
                    </a:p>
                  </a:txBody>
                  <a:tcPr/>
                </a:tc>
                <a:tc>
                  <a:txBody>
                    <a:bodyPr/>
                    <a:lstStyle/>
                    <a:p>
                      <a:pPr algn="ctr"/>
                      <a:r>
                        <a:rPr lang="en-US" altLang="zh-CN" dirty="0"/>
                        <a:t>ANDWF</a:t>
                      </a:r>
                      <a:r>
                        <a:rPr lang="en-US" altLang="zh-CN" baseline="0" dirty="0"/>
                        <a:t> </a:t>
                      </a:r>
                      <a:r>
                        <a:rPr lang="en-US" altLang="zh-CN" baseline="0" dirty="0" err="1"/>
                        <a:t>f,d</a:t>
                      </a:r>
                      <a:endParaRPr lang="zh-CN" altLang="en-US" dirty="0"/>
                    </a:p>
                  </a:txBody>
                  <a:tcPr/>
                </a:tc>
                <a:tc>
                  <a:txBody>
                    <a:bodyPr/>
                    <a:lstStyle/>
                    <a:p>
                      <a:pPr algn="ctr"/>
                      <a:r>
                        <a:rPr lang="en-US" altLang="zh-CN" dirty="0"/>
                        <a:t>W ^</a:t>
                      </a:r>
                      <a:r>
                        <a:rPr lang="en-US" altLang="zh-CN" dirty="0" err="1"/>
                        <a:t>F</a:t>
                      </a:r>
                      <a:r>
                        <a:rPr lang="en-US" altLang="zh-CN" dirty="0" err="1">
                          <a:sym typeface="Wingdings" pitchFamily="2" charset="2"/>
                        </a:rPr>
                        <a:t>d</a:t>
                      </a:r>
                      <a:endParaRPr lang="zh-CN" altLang="en-US" dirty="0"/>
                    </a:p>
                  </a:txBody>
                  <a:tcPr/>
                </a:tc>
                <a:tc>
                  <a:txBody>
                    <a:bodyPr/>
                    <a:lstStyle/>
                    <a:p>
                      <a:pPr algn="ctr"/>
                      <a:r>
                        <a:rPr lang="en-US" altLang="zh-CN" b="0" dirty="0"/>
                        <a:t>Z</a:t>
                      </a:r>
                      <a:endParaRPr lang="zh-CN" altLang="en-US" b="0" dirty="0"/>
                    </a:p>
                  </a:txBody>
                  <a:tcPr/>
                </a:tc>
                <a:extLst>
                  <a:ext uri="{0D108BD9-81ED-4DB2-BD59-A6C34878D82A}">
                    <a16:rowId xmlns:a16="http://schemas.microsoft.com/office/drawing/2014/main" val="10008"/>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0001_10df_ffff</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W</a:t>
                      </a:r>
                      <a:r>
                        <a:rPr lang="zh-CN" altLang="en-US" dirty="0"/>
                        <a:t>和</a:t>
                      </a:r>
                      <a:r>
                        <a:rPr lang="en-US" altLang="zh-CN" dirty="0"/>
                        <a:t>f</a:t>
                      </a:r>
                      <a:r>
                        <a:rPr lang="zh-CN" altLang="en-US" dirty="0"/>
                        <a:t>做异或运算</a:t>
                      </a:r>
                    </a:p>
                  </a:txBody>
                  <a:tcPr/>
                </a:tc>
                <a:tc>
                  <a:txBody>
                    <a:bodyPr/>
                    <a:lstStyle/>
                    <a:p>
                      <a:pPr algn="ctr"/>
                      <a:r>
                        <a:rPr lang="en-US" altLang="zh-CN" dirty="0"/>
                        <a:t>XORWF </a:t>
                      </a:r>
                      <a:r>
                        <a:rPr lang="en-US" altLang="zh-CN" dirty="0" err="1"/>
                        <a:t>f,d</a:t>
                      </a:r>
                      <a:endParaRPr lang="zh-CN" altLang="en-US" dirty="0"/>
                    </a:p>
                  </a:txBody>
                  <a:tcPr/>
                </a:tc>
                <a:tc>
                  <a:txBody>
                    <a:bodyPr/>
                    <a:lstStyle/>
                    <a:p>
                      <a:pPr algn="ctr"/>
                      <a:r>
                        <a:rPr lang="en-US" altLang="zh-CN" dirty="0" err="1"/>
                        <a:t>W⊕f</a:t>
                      </a:r>
                      <a:r>
                        <a:rPr lang="en-US" altLang="zh-CN" dirty="0" err="1">
                          <a:sym typeface="Wingdings" pitchFamily="2" charset="2"/>
                        </a:rPr>
                        <a:t>d</a:t>
                      </a:r>
                      <a:endParaRPr lang="zh-CN" altLang="en-US" dirty="0"/>
                    </a:p>
                  </a:txBody>
                  <a:tcPr/>
                </a:tc>
                <a:tc>
                  <a:txBody>
                    <a:bodyPr/>
                    <a:lstStyle/>
                    <a:p>
                      <a:pPr algn="ctr"/>
                      <a:r>
                        <a:rPr lang="en-US" altLang="zh-CN" b="0" dirty="0"/>
                        <a:t>Z</a:t>
                      </a:r>
                      <a:endParaRPr lang="zh-CN" altLang="en-US" b="0" dirty="0"/>
                    </a:p>
                  </a:txBody>
                  <a:tcPr/>
                </a:tc>
                <a:extLst>
                  <a:ext uri="{0D108BD9-81ED-4DB2-BD59-A6C34878D82A}">
                    <a16:rowId xmlns:a16="http://schemas.microsoft.com/office/drawing/2014/main" val="10009"/>
                  </a:ext>
                </a:extLst>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214282" y="1285860"/>
            <a:ext cx="8286808"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引言</a:t>
            </a:r>
          </a:p>
        </p:txBody>
      </p:sp>
      <p:sp>
        <p:nvSpPr>
          <p:cNvPr id="5" name="TextBox 4"/>
          <p:cNvSpPr txBox="1"/>
          <p:nvPr/>
        </p:nvSpPr>
        <p:spPr>
          <a:xfrm>
            <a:off x="214282" y="1928802"/>
            <a:ext cx="8429684" cy="1200329"/>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altLang="zh-CN" dirty="0"/>
              <a:t>     2009</a:t>
            </a:r>
            <a:r>
              <a:rPr lang="zh-CN" altLang="en-US" dirty="0"/>
              <a:t>年</a:t>
            </a:r>
            <a:r>
              <a:rPr lang="en-US" altLang="zh-CN" dirty="0"/>
              <a:t>6</a:t>
            </a:r>
            <a:r>
              <a:rPr lang="zh-CN" altLang="en-US" dirty="0"/>
              <a:t>月</a:t>
            </a:r>
            <a:r>
              <a:rPr lang="en-US" altLang="zh-CN" dirty="0"/>
              <a:t>15</a:t>
            </a:r>
            <a:r>
              <a:rPr lang="zh-CN" altLang="en-US" dirty="0"/>
              <a:t>日，</a:t>
            </a:r>
            <a:r>
              <a:rPr lang="en-US" altLang="zh-CN" dirty="0"/>
              <a:t>MIPS</a:t>
            </a:r>
            <a:r>
              <a:rPr lang="zh-CN" altLang="en-US" dirty="0"/>
              <a:t>公司网站发布新闻，中国科学院计算所取得</a:t>
            </a:r>
            <a:r>
              <a:rPr lang="en-US" altLang="zh-CN" dirty="0"/>
              <a:t>MIPS32</a:t>
            </a:r>
            <a:r>
              <a:rPr lang="zh-CN" altLang="en-US" dirty="0"/>
              <a:t>和</a:t>
            </a:r>
            <a:r>
              <a:rPr lang="en-US" altLang="zh-CN" dirty="0"/>
              <a:t>MIPS64 </a:t>
            </a:r>
            <a:r>
              <a:rPr lang="zh-CN" altLang="en-US" dirty="0"/>
              <a:t>架构的授权，用于龙芯的开发和商用。在处理器领域，架构（</a:t>
            </a:r>
            <a:r>
              <a:rPr lang="en-US" altLang="zh-CN" dirty="0"/>
              <a:t>architecture</a:t>
            </a:r>
            <a:r>
              <a:rPr lang="zh-CN" altLang="en-US" dirty="0"/>
              <a:t>）指处理器的指令集体系结构，</a:t>
            </a:r>
            <a:r>
              <a:rPr lang="en-US" altLang="zh-CN" dirty="0" err="1"/>
              <a:t>microarchitecture</a:t>
            </a:r>
            <a:r>
              <a:rPr lang="en-US" altLang="zh-CN" dirty="0"/>
              <a:t> </a:t>
            </a:r>
            <a:r>
              <a:rPr lang="zh-CN" altLang="en-US" dirty="0"/>
              <a:t>指处理器的微架构，也就是内部实现的结构。这条新闻简而言之就是：龙芯采用了</a:t>
            </a:r>
            <a:r>
              <a:rPr lang="en-US" altLang="zh-CN" dirty="0"/>
              <a:t>MIPS</a:t>
            </a:r>
            <a:r>
              <a:rPr lang="zh-CN" altLang="en-US" dirty="0"/>
              <a:t>的指令集。</a:t>
            </a:r>
          </a:p>
        </p:txBody>
      </p:sp>
      <p:sp>
        <p:nvSpPr>
          <p:cNvPr id="6" name="TextBox 5"/>
          <p:cNvSpPr txBox="1"/>
          <p:nvPr/>
        </p:nvSpPr>
        <p:spPr>
          <a:xfrm>
            <a:off x="285720" y="3429000"/>
            <a:ext cx="8501122" cy="2585323"/>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a:buFont typeface="Wingdings" pitchFamily="2" charset="2"/>
              <a:buChar char="p"/>
            </a:pPr>
            <a:r>
              <a:rPr lang="zh-CN" altLang="en-US" dirty="0"/>
              <a:t>处理器是电子信息领域最为关键的、最底层的技术，一直被国外把持着，龙芯作为我国自主研发的处理器，牵动着各个方面的神经，我们都希望自己的处理器能完全自我创新，不被国外所控制，然而，龙芯还是不得不使用了别人的指令集，这归根到底，还是指令集的威力太过强大，它的强大在于它背后是一个生态链，而不是一家公司。</a:t>
            </a:r>
            <a:endParaRPr lang="en-US" altLang="zh-CN" dirty="0"/>
          </a:p>
          <a:p>
            <a:pPr>
              <a:buFont typeface="Wingdings" pitchFamily="2" charset="2"/>
              <a:buChar char="p"/>
            </a:pPr>
            <a:r>
              <a:rPr lang="zh-CN" altLang="en-US" dirty="0"/>
              <a:t>指令集就像语言一样，定义一套语言其实并不是很困难，难的就是你让别人接受你定义的语言。如果重新使用一套指令集，与之配套的编译器、操作系统、各种应用软件也都要重新编写，这样的工作量和难度，是无法想像的，因此使用现存的指令集以及软件，也是无奈的选择。</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20</a:t>
            </a:fld>
            <a:endParaRPr lang="en-US" altLang="zh-TW" dirty="0"/>
          </a:p>
        </p:txBody>
      </p:sp>
      <p:graphicFrame>
        <p:nvGraphicFramePr>
          <p:cNvPr id="3" name="表格 2"/>
          <p:cNvGraphicFramePr>
            <a:graphicFrameLocks noGrp="1"/>
          </p:cNvGraphicFramePr>
          <p:nvPr/>
        </p:nvGraphicFramePr>
        <p:xfrm>
          <a:off x="214282" y="2000240"/>
          <a:ext cx="8643995" cy="3876215"/>
        </p:xfrm>
        <a:graphic>
          <a:graphicData uri="http://schemas.openxmlformats.org/drawingml/2006/table">
            <a:tbl>
              <a:tblPr firstRow="1" bandRow="1">
                <a:tableStyleId>{00A15C55-8517-42AA-B614-E9B94910E393}</a:tableStyleId>
              </a:tblPr>
              <a:tblGrid>
                <a:gridCol w="1643074">
                  <a:extLst>
                    <a:ext uri="{9D8B030D-6E8A-4147-A177-3AD203B41FA5}">
                      <a16:colId xmlns:a16="http://schemas.microsoft.com/office/drawing/2014/main" val="20000"/>
                    </a:ext>
                  </a:extLst>
                </a:gridCol>
                <a:gridCol w="2000264">
                  <a:extLst>
                    <a:ext uri="{9D8B030D-6E8A-4147-A177-3AD203B41FA5}">
                      <a16:colId xmlns:a16="http://schemas.microsoft.com/office/drawing/2014/main" val="20001"/>
                    </a:ext>
                  </a:extLst>
                </a:gridCol>
                <a:gridCol w="1785950">
                  <a:extLst>
                    <a:ext uri="{9D8B030D-6E8A-4147-A177-3AD203B41FA5}">
                      <a16:colId xmlns:a16="http://schemas.microsoft.com/office/drawing/2014/main" val="20002"/>
                    </a:ext>
                  </a:extLst>
                </a:gridCol>
                <a:gridCol w="1785950">
                  <a:extLst>
                    <a:ext uri="{9D8B030D-6E8A-4147-A177-3AD203B41FA5}">
                      <a16:colId xmlns:a16="http://schemas.microsoft.com/office/drawing/2014/main" val="20003"/>
                    </a:ext>
                  </a:extLst>
                </a:gridCol>
                <a:gridCol w="1428757">
                  <a:extLst>
                    <a:ext uri="{9D8B030D-6E8A-4147-A177-3AD203B41FA5}">
                      <a16:colId xmlns:a16="http://schemas.microsoft.com/office/drawing/2014/main" val="20004"/>
                    </a:ext>
                  </a:extLst>
                </a:gridCol>
              </a:tblGrid>
              <a:tr h="464347">
                <a:tc>
                  <a:txBody>
                    <a:bodyPr/>
                    <a:lstStyle/>
                    <a:p>
                      <a:pPr algn="ctr"/>
                      <a:r>
                        <a:rPr lang="zh-CN" altLang="en-US" dirty="0"/>
                        <a:t>二进制码</a:t>
                      </a:r>
                    </a:p>
                  </a:txBody>
                  <a:tcPr/>
                </a:tc>
                <a:tc>
                  <a:txBody>
                    <a:bodyPr/>
                    <a:lstStyle/>
                    <a:p>
                      <a:pPr algn="ctr"/>
                      <a:r>
                        <a:rPr lang="zh-CN" altLang="en-US" dirty="0"/>
                        <a:t>名称</a:t>
                      </a:r>
                    </a:p>
                  </a:txBody>
                  <a:tcPr/>
                </a:tc>
                <a:tc>
                  <a:txBody>
                    <a:bodyPr/>
                    <a:lstStyle/>
                    <a:p>
                      <a:pPr algn="ctr"/>
                      <a:r>
                        <a:rPr lang="zh-CN" altLang="en-US" dirty="0"/>
                        <a:t>助记符  操作数</a:t>
                      </a:r>
                    </a:p>
                  </a:txBody>
                  <a:tcPr/>
                </a:tc>
                <a:tc>
                  <a:txBody>
                    <a:bodyPr/>
                    <a:lstStyle/>
                    <a:p>
                      <a:pPr algn="ctr"/>
                      <a:r>
                        <a:rPr lang="zh-CN" altLang="en-US" dirty="0"/>
                        <a:t>操作</a:t>
                      </a:r>
                    </a:p>
                  </a:txBody>
                  <a:tcPr/>
                </a:tc>
                <a:tc>
                  <a:txBody>
                    <a:bodyPr/>
                    <a:lstStyle/>
                    <a:p>
                      <a:pPr algn="ctr"/>
                      <a:r>
                        <a:rPr lang="zh-CN" altLang="en-US" dirty="0"/>
                        <a:t>状态影响</a:t>
                      </a:r>
                    </a:p>
                  </a:txBody>
                  <a:tcPr/>
                </a:tc>
                <a:extLst>
                  <a:ext uri="{0D108BD9-81ED-4DB2-BD59-A6C34878D82A}">
                    <a16:rowId xmlns:a16="http://schemas.microsoft.com/office/drawing/2014/main" val="10000"/>
                  </a:ext>
                </a:extLst>
              </a:tr>
              <a:tr h="464347">
                <a:tc>
                  <a:txBody>
                    <a:bodyPr/>
                    <a:lstStyle/>
                    <a:p>
                      <a:pPr algn="ctr"/>
                      <a:r>
                        <a:rPr lang="en-US" altLang="zh-CN" dirty="0"/>
                        <a:t>0001_11df_ffff</a:t>
                      </a:r>
                      <a:endParaRPr lang="zh-CN" altLang="en-US" dirty="0"/>
                    </a:p>
                  </a:txBody>
                  <a:tcPr/>
                </a:tc>
                <a:tc>
                  <a:txBody>
                    <a:bodyPr/>
                    <a:lstStyle/>
                    <a:p>
                      <a:pPr algn="ctr"/>
                      <a:r>
                        <a:rPr lang="en-US" altLang="zh-CN" dirty="0"/>
                        <a:t>W</a:t>
                      </a:r>
                      <a:r>
                        <a:rPr lang="zh-CN" altLang="en-US" dirty="0"/>
                        <a:t>加</a:t>
                      </a:r>
                      <a:r>
                        <a:rPr lang="en-US" altLang="zh-CN" dirty="0"/>
                        <a:t>f</a:t>
                      </a:r>
                      <a:endParaRPr lang="zh-CN" altLang="en-US" dirty="0"/>
                    </a:p>
                  </a:txBody>
                  <a:tcPr/>
                </a:tc>
                <a:tc>
                  <a:txBody>
                    <a:bodyPr/>
                    <a:lstStyle/>
                    <a:p>
                      <a:pPr algn="ctr"/>
                      <a:r>
                        <a:rPr lang="en-US" altLang="zh-CN" dirty="0"/>
                        <a:t>ADDWF </a:t>
                      </a:r>
                      <a:r>
                        <a:rPr lang="en-US" altLang="zh-CN" dirty="0" err="1"/>
                        <a:t>f,d</a:t>
                      </a:r>
                      <a:endParaRPr lang="zh-CN" altLang="en-US" dirty="0"/>
                    </a:p>
                  </a:txBody>
                  <a:tcPr/>
                </a:tc>
                <a:tc>
                  <a:txBody>
                    <a:bodyPr/>
                    <a:lstStyle/>
                    <a:p>
                      <a:pPr algn="ctr"/>
                      <a:r>
                        <a:rPr lang="en-US" altLang="zh-CN" dirty="0" err="1"/>
                        <a:t>W+f</a:t>
                      </a:r>
                      <a:r>
                        <a:rPr lang="en-US" altLang="zh-CN" dirty="0" err="1">
                          <a:sym typeface="Wingdings" pitchFamily="2" charset="2"/>
                        </a:rPr>
                        <a:t>d</a:t>
                      </a:r>
                      <a:endParaRPr lang="zh-CN" altLang="en-US" dirty="0"/>
                    </a:p>
                  </a:txBody>
                  <a:tcPr/>
                </a:tc>
                <a:tc>
                  <a:txBody>
                    <a:bodyPr/>
                    <a:lstStyle/>
                    <a:p>
                      <a:pPr algn="ctr"/>
                      <a:r>
                        <a:rPr lang="en-US" altLang="zh-CN" dirty="0"/>
                        <a:t>C</a:t>
                      </a:r>
                      <a:r>
                        <a:rPr lang="zh-CN" altLang="en-US" dirty="0"/>
                        <a:t>、</a:t>
                      </a:r>
                      <a:r>
                        <a:rPr lang="en-US" altLang="zh-CN" dirty="0"/>
                        <a:t>DC</a:t>
                      </a:r>
                      <a:r>
                        <a:rPr lang="zh-CN" altLang="en-US" dirty="0"/>
                        <a:t>、</a:t>
                      </a:r>
                      <a:r>
                        <a:rPr lang="en-US" altLang="zh-CN" dirty="0"/>
                        <a:t>Z</a:t>
                      </a:r>
                      <a:endParaRPr lang="zh-CN" altLang="en-US" dirty="0"/>
                    </a:p>
                  </a:txBody>
                  <a:tcPr/>
                </a:tc>
                <a:extLst>
                  <a:ext uri="{0D108BD9-81ED-4DB2-BD59-A6C34878D82A}">
                    <a16:rowId xmlns:a16="http://schemas.microsoft.com/office/drawing/2014/main" val="10001"/>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0010_00df_ffff</a:t>
                      </a:r>
                      <a:endParaRPr lang="zh-CN" altLang="en-US" dirty="0"/>
                    </a:p>
                  </a:txBody>
                  <a:tcPr/>
                </a:tc>
                <a:tc>
                  <a:txBody>
                    <a:bodyPr/>
                    <a:lstStyle/>
                    <a:p>
                      <a:pPr algn="ctr"/>
                      <a:r>
                        <a:rPr lang="zh-CN" altLang="en-US" dirty="0"/>
                        <a:t>传送</a:t>
                      </a:r>
                      <a:r>
                        <a:rPr lang="en-US" altLang="zh-CN" dirty="0"/>
                        <a:t>f</a:t>
                      </a:r>
                      <a:r>
                        <a:rPr lang="zh-CN" altLang="en-US" dirty="0"/>
                        <a:t>到</a:t>
                      </a:r>
                      <a:r>
                        <a:rPr lang="en-US" altLang="zh-CN" dirty="0"/>
                        <a:t>d</a:t>
                      </a:r>
                      <a:endParaRPr lang="zh-CN" altLang="en-US" dirty="0"/>
                    </a:p>
                  </a:txBody>
                  <a:tcPr/>
                </a:tc>
                <a:tc>
                  <a:txBody>
                    <a:bodyPr/>
                    <a:lstStyle/>
                    <a:p>
                      <a:pPr algn="ctr"/>
                      <a:r>
                        <a:rPr lang="en-US" altLang="zh-CN" dirty="0"/>
                        <a:t>MOVF </a:t>
                      </a:r>
                      <a:r>
                        <a:rPr lang="en-US" altLang="zh-CN" dirty="0" err="1"/>
                        <a:t>f,d</a:t>
                      </a:r>
                      <a:endParaRPr lang="zh-CN" altLang="en-US" dirty="0"/>
                    </a:p>
                  </a:txBody>
                  <a:tcPr/>
                </a:tc>
                <a:tc>
                  <a:txBody>
                    <a:bodyPr/>
                    <a:lstStyle/>
                    <a:p>
                      <a:pPr algn="ctr"/>
                      <a:r>
                        <a:rPr lang="en-US" altLang="zh-CN" dirty="0" err="1"/>
                        <a:t>f</a:t>
                      </a:r>
                      <a:r>
                        <a:rPr lang="en-US" altLang="zh-CN" dirty="0" err="1">
                          <a:sym typeface="Wingdings" pitchFamily="2" charset="2"/>
                        </a:rPr>
                        <a:t>d</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2"/>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0010_01df_ffff</a:t>
                      </a:r>
                      <a:endParaRPr lang="zh-CN" altLang="en-US" dirty="0"/>
                    </a:p>
                  </a:txBody>
                  <a:tcPr/>
                </a:tc>
                <a:tc>
                  <a:txBody>
                    <a:bodyPr/>
                    <a:lstStyle/>
                    <a:p>
                      <a:pPr algn="ctr"/>
                      <a:r>
                        <a:rPr lang="en-US" altLang="zh-CN" dirty="0"/>
                        <a:t>f</a:t>
                      </a:r>
                      <a:r>
                        <a:rPr lang="zh-CN" altLang="en-US" dirty="0"/>
                        <a:t>取补</a:t>
                      </a:r>
                    </a:p>
                  </a:txBody>
                  <a:tcPr/>
                </a:tc>
                <a:tc>
                  <a:txBody>
                    <a:bodyPr/>
                    <a:lstStyle/>
                    <a:p>
                      <a:pPr algn="ctr"/>
                      <a:r>
                        <a:rPr lang="en-US" altLang="zh-CN" dirty="0"/>
                        <a:t>COMF </a:t>
                      </a:r>
                      <a:r>
                        <a:rPr lang="en-US" altLang="zh-CN" dirty="0" err="1"/>
                        <a:t>f,d</a:t>
                      </a:r>
                      <a:endParaRPr lang="zh-CN" altLang="en-US" dirty="0"/>
                    </a:p>
                  </a:txBody>
                  <a:tcPr/>
                </a:tc>
                <a:tc>
                  <a:txBody>
                    <a:bodyPr/>
                    <a:lstStyle/>
                    <a:p>
                      <a:pPr algn="ctr"/>
                      <a:r>
                        <a:rPr lang="en-US" altLang="zh-CN" dirty="0" err="1"/>
                        <a:t>f</a:t>
                      </a:r>
                      <a:r>
                        <a:rPr lang="en-US" altLang="zh-CN" dirty="0" err="1">
                          <a:sym typeface="Wingdings" pitchFamily="2" charset="2"/>
                        </a:rPr>
                        <a:t>d</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3"/>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0010_10df_ffff</a:t>
                      </a:r>
                      <a:endParaRPr lang="zh-CN" altLang="en-US" dirty="0"/>
                    </a:p>
                  </a:txBody>
                  <a:tcPr/>
                </a:tc>
                <a:tc>
                  <a:txBody>
                    <a:bodyPr/>
                    <a:lstStyle/>
                    <a:p>
                      <a:pPr algn="ctr"/>
                      <a:r>
                        <a:rPr lang="en-US" altLang="zh-CN" dirty="0"/>
                        <a:t>f</a:t>
                      </a:r>
                      <a:r>
                        <a:rPr lang="zh-CN" altLang="en-US" dirty="0"/>
                        <a:t>递增</a:t>
                      </a:r>
                    </a:p>
                  </a:txBody>
                  <a:tcPr/>
                </a:tc>
                <a:tc>
                  <a:txBody>
                    <a:bodyPr/>
                    <a:lstStyle/>
                    <a:p>
                      <a:pPr algn="ctr"/>
                      <a:r>
                        <a:rPr lang="en-US" altLang="zh-CN" dirty="0"/>
                        <a:t>INCF </a:t>
                      </a:r>
                      <a:r>
                        <a:rPr lang="en-US" altLang="zh-CN" dirty="0" err="1"/>
                        <a:t>f,d</a:t>
                      </a:r>
                      <a:endParaRPr lang="zh-CN" altLang="en-US" dirty="0"/>
                    </a:p>
                  </a:txBody>
                  <a:tcPr/>
                </a:tc>
                <a:tc>
                  <a:txBody>
                    <a:bodyPr/>
                    <a:lstStyle/>
                    <a:p>
                      <a:pPr algn="ctr"/>
                      <a:r>
                        <a:rPr lang="en-US" altLang="zh-CN" dirty="0"/>
                        <a:t>f+1</a:t>
                      </a:r>
                      <a:r>
                        <a:rPr lang="en-US" altLang="zh-CN" dirty="0">
                          <a:sym typeface="Wingdings" pitchFamily="2" charset="2"/>
                        </a:rPr>
                        <a:t>d</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4"/>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0010_11df_ffff</a:t>
                      </a:r>
                      <a:endParaRPr lang="zh-CN" altLang="en-US" dirty="0"/>
                    </a:p>
                  </a:txBody>
                  <a:tcPr/>
                </a:tc>
                <a:tc>
                  <a:txBody>
                    <a:bodyPr/>
                    <a:lstStyle/>
                    <a:p>
                      <a:pPr algn="ctr"/>
                      <a:r>
                        <a:rPr lang="en-US" altLang="zh-CN" dirty="0"/>
                        <a:t>f</a:t>
                      </a:r>
                      <a:r>
                        <a:rPr lang="zh-CN" altLang="en-US" dirty="0"/>
                        <a:t>递减，为</a:t>
                      </a:r>
                      <a:r>
                        <a:rPr lang="en-US" altLang="zh-CN" dirty="0"/>
                        <a:t>0</a:t>
                      </a:r>
                      <a:r>
                        <a:rPr lang="zh-CN" altLang="en-US" dirty="0"/>
                        <a:t>则跳转</a:t>
                      </a:r>
                    </a:p>
                  </a:txBody>
                  <a:tcPr/>
                </a:tc>
                <a:tc>
                  <a:txBody>
                    <a:bodyPr/>
                    <a:lstStyle/>
                    <a:p>
                      <a:pPr algn="ctr"/>
                      <a:r>
                        <a:rPr lang="en-US" altLang="zh-CN" dirty="0"/>
                        <a:t>DECFSZ </a:t>
                      </a:r>
                      <a:r>
                        <a:rPr lang="en-US" altLang="zh-CN" dirty="0" err="1"/>
                        <a:t>f,d</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f-1</a:t>
                      </a:r>
                      <a:r>
                        <a:rPr lang="en-US" altLang="zh-CN" dirty="0">
                          <a:sym typeface="Wingdings" pitchFamily="2" charset="2"/>
                        </a:rPr>
                        <a:t>d,</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sym typeface="Wingdings" pitchFamily="2" charset="2"/>
                        </a:rPr>
                        <a:t>skip if zero</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5"/>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0011_00df_ffff</a:t>
                      </a:r>
                      <a:endParaRPr lang="zh-CN" altLang="en-US" dirty="0"/>
                    </a:p>
                  </a:txBody>
                  <a:tcPr/>
                </a:tc>
                <a:tc>
                  <a:txBody>
                    <a:bodyPr/>
                    <a:lstStyle/>
                    <a:p>
                      <a:pPr algn="ctr"/>
                      <a:r>
                        <a:rPr lang="en-US" altLang="zh-CN" dirty="0"/>
                        <a:t>f</a:t>
                      </a:r>
                      <a:r>
                        <a:rPr lang="zh-CN" altLang="en-US" dirty="0"/>
                        <a:t>循环右移</a:t>
                      </a:r>
                    </a:p>
                  </a:txBody>
                  <a:tcPr/>
                </a:tc>
                <a:tc>
                  <a:txBody>
                    <a:bodyPr/>
                    <a:lstStyle/>
                    <a:p>
                      <a:pPr algn="ctr"/>
                      <a:r>
                        <a:rPr lang="en-US" altLang="zh-CN" dirty="0"/>
                        <a:t>RRF </a:t>
                      </a:r>
                      <a:r>
                        <a:rPr lang="en-US" altLang="zh-CN" dirty="0" err="1"/>
                        <a:t>f,d</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f(n)</a:t>
                      </a:r>
                      <a:r>
                        <a:rPr lang="en-US" altLang="zh-CN" dirty="0">
                          <a:sym typeface="Wingdings" pitchFamily="2" charset="2"/>
                        </a:rPr>
                        <a:t>d(n-1),</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sym typeface="Wingdings" pitchFamily="2" charset="2"/>
                        </a:rPr>
                        <a:t>f(0)C,</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err="1">
                          <a:sym typeface="Wingdings" pitchFamily="2" charset="2"/>
                        </a:rPr>
                        <a:t>Cd</a:t>
                      </a:r>
                      <a:r>
                        <a:rPr lang="en-US" altLang="zh-CN" dirty="0">
                          <a:sym typeface="Wingdings" pitchFamily="2" charset="2"/>
                        </a:rPr>
                        <a:t>(7)</a:t>
                      </a:r>
                      <a:endParaRPr lang="zh-CN" altLang="en-US" dirty="0"/>
                    </a:p>
                  </a:txBody>
                  <a:tcPr/>
                </a:tc>
                <a:tc>
                  <a:txBody>
                    <a:bodyPr/>
                    <a:lstStyle/>
                    <a:p>
                      <a:pPr algn="ctr"/>
                      <a:r>
                        <a:rPr lang="en-US" altLang="zh-CN" dirty="0"/>
                        <a:t>C</a:t>
                      </a:r>
                      <a:endParaRPr lang="zh-CN" altLang="en-US" dirty="0"/>
                    </a:p>
                  </a:txBody>
                  <a:tcPr/>
                </a:tc>
                <a:extLst>
                  <a:ext uri="{0D108BD9-81ED-4DB2-BD59-A6C34878D82A}">
                    <a16:rowId xmlns:a16="http://schemas.microsoft.com/office/drawing/2014/main" val="10006"/>
                  </a:ext>
                </a:extLst>
              </a:tr>
            </a:tbl>
          </a:graphicData>
        </a:graphic>
      </p:graphicFrame>
      <p:sp>
        <p:nvSpPr>
          <p:cNvPr id="4" name="TextBox 3"/>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5" name="TextBox 4"/>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面向字节的操作类</a:t>
            </a:r>
            <a:endParaRPr lang="zh-CN" altLang="en-US" b="1" dirty="0"/>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21</a:t>
            </a:fld>
            <a:endParaRPr lang="en-US" altLang="zh-TW" dirty="0"/>
          </a:p>
        </p:txBody>
      </p:sp>
      <p:sp>
        <p:nvSpPr>
          <p:cNvPr id="4" name="灯片编号占位符 1"/>
          <p:cNvSpPr txBox="1">
            <a:spLocks/>
          </p:cNvSpPr>
          <p:nvPr/>
        </p:nvSpPr>
        <p:spPr bwMode="auto">
          <a:xfrm>
            <a:off x="8763000" y="6629400"/>
            <a:ext cx="3810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BCB4F9-AED2-4BFC-929C-B9F06778CB39}" type="slidenum">
              <a:rPr kumimoji="0" lang="en-US" altLang="zh-TW" sz="900" b="1" i="0" u="none" strike="noStrike" kern="1200" cap="none" spc="0" normalizeH="0" baseline="0" noProof="0" smtClean="0">
                <a:ln>
                  <a:noFill/>
                </a:ln>
                <a:solidFill>
                  <a:schemeClr val="tx1"/>
                </a:solidFill>
                <a:effectLst/>
                <a:uLnTx/>
                <a:uFillTx/>
                <a:latin typeface="+mn-lt"/>
                <a:ea typeface="PMingLiU"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zh-TW" sz="900" b="1" i="0" u="none" strike="noStrike" kern="1200" cap="none" spc="0" normalizeH="0" baseline="0" noProof="0" dirty="0">
              <a:ln>
                <a:noFill/>
              </a:ln>
              <a:solidFill>
                <a:schemeClr val="tx1"/>
              </a:solidFill>
              <a:effectLst/>
              <a:uLnTx/>
              <a:uFillTx/>
              <a:latin typeface="+mn-lt"/>
              <a:ea typeface="PMingLiU" pitchFamily="18" charset="-120"/>
              <a:cs typeface="+mn-cs"/>
            </a:endParaRPr>
          </a:p>
        </p:txBody>
      </p:sp>
      <p:graphicFrame>
        <p:nvGraphicFramePr>
          <p:cNvPr id="5" name="表格 4"/>
          <p:cNvGraphicFramePr>
            <a:graphicFrameLocks noGrp="1"/>
          </p:cNvGraphicFramePr>
          <p:nvPr/>
        </p:nvGraphicFramePr>
        <p:xfrm>
          <a:off x="214282" y="2000240"/>
          <a:ext cx="8643995" cy="2658907"/>
        </p:xfrm>
        <a:graphic>
          <a:graphicData uri="http://schemas.openxmlformats.org/drawingml/2006/table">
            <a:tbl>
              <a:tblPr firstRow="1" bandRow="1">
                <a:tableStyleId>{00A15C55-8517-42AA-B614-E9B94910E393}</a:tableStyleId>
              </a:tblPr>
              <a:tblGrid>
                <a:gridCol w="1643074">
                  <a:extLst>
                    <a:ext uri="{9D8B030D-6E8A-4147-A177-3AD203B41FA5}">
                      <a16:colId xmlns:a16="http://schemas.microsoft.com/office/drawing/2014/main" val="20000"/>
                    </a:ext>
                  </a:extLst>
                </a:gridCol>
                <a:gridCol w="2000264">
                  <a:extLst>
                    <a:ext uri="{9D8B030D-6E8A-4147-A177-3AD203B41FA5}">
                      <a16:colId xmlns:a16="http://schemas.microsoft.com/office/drawing/2014/main" val="20001"/>
                    </a:ext>
                  </a:extLst>
                </a:gridCol>
                <a:gridCol w="1785950">
                  <a:extLst>
                    <a:ext uri="{9D8B030D-6E8A-4147-A177-3AD203B41FA5}">
                      <a16:colId xmlns:a16="http://schemas.microsoft.com/office/drawing/2014/main" val="20002"/>
                    </a:ext>
                  </a:extLst>
                </a:gridCol>
                <a:gridCol w="1785950">
                  <a:extLst>
                    <a:ext uri="{9D8B030D-6E8A-4147-A177-3AD203B41FA5}">
                      <a16:colId xmlns:a16="http://schemas.microsoft.com/office/drawing/2014/main" val="20003"/>
                    </a:ext>
                  </a:extLst>
                </a:gridCol>
                <a:gridCol w="1428757">
                  <a:extLst>
                    <a:ext uri="{9D8B030D-6E8A-4147-A177-3AD203B41FA5}">
                      <a16:colId xmlns:a16="http://schemas.microsoft.com/office/drawing/2014/main" val="20004"/>
                    </a:ext>
                  </a:extLst>
                </a:gridCol>
              </a:tblGrid>
              <a:tr h="464347">
                <a:tc>
                  <a:txBody>
                    <a:bodyPr/>
                    <a:lstStyle/>
                    <a:p>
                      <a:pPr algn="ctr"/>
                      <a:r>
                        <a:rPr lang="zh-CN" altLang="en-US" dirty="0"/>
                        <a:t>二进制码</a:t>
                      </a:r>
                    </a:p>
                  </a:txBody>
                  <a:tcPr/>
                </a:tc>
                <a:tc>
                  <a:txBody>
                    <a:bodyPr/>
                    <a:lstStyle/>
                    <a:p>
                      <a:pPr algn="ctr"/>
                      <a:r>
                        <a:rPr lang="zh-CN" altLang="en-US" dirty="0"/>
                        <a:t>名称</a:t>
                      </a:r>
                    </a:p>
                  </a:txBody>
                  <a:tcPr/>
                </a:tc>
                <a:tc>
                  <a:txBody>
                    <a:bodyPr/>
                    <a:lstStyle/>
                    <a:p>
                      <a:pPr algn="ctr"/>
                      <a:r>
                        <a:rPr lang="zh-CN" altLang="en-US" dirty="0"/>
                        <a:t>助记符  操作数</a:t>
                      </a:r>
                    </a:p>
                  </a:txBody>
                  <a:tcPr/>
                </a:tc>
                <a:tc>
                  <a:txBody>
                    <a:bodyPr/>
                    <a:lstStyle/>
                    <a:p>
                      <a:pPr algn="ctr"/>
                      <a:r>
                        <a:rPr lang="zh-CN" altLang="en-US" dirty="0"/>
                        <a:t>操作</a:t>
                      </a:r>
                    </a:p>
                  </a:txBody>
                  <a:tcPr/>
                </a:tc>
                <a:tc>
                  <a:txBody>
                    <a:bodyPr/>
                    <a:lstStyle/>
                    <a:p>
                      <a:pPr algn="ctr"/>
                      <a:r>
                        <a:rPr lang="zh-CN" altLang="en-US" dirty="0"/>
                        <a:t>状态影响</a:t>
                      </a:r>
                    </a:p>
                  </a:txBody>
                  <a:tcPr/>
                </a:tc>
                <a:extLst>
                  <a:ext uri="{0D108BD9-81ED-4DB2-BD59-A6C34878D82A}">
                    <a16:rowId xmlns:a16="http://schemas.microsoft.com/office/drawing/2014/main" val="10000"/>
                  </a:ext>
                </a:extLst>
              </a:tr>
              <a:tr h="464347">
                <a:tc>
                  <a:txBody>
                    <a:bodyPr/>
                    <a:lstStyle/>
                    <a:p>
                      <a:pPr algn="ctr"/>
                      <a:r>
                        <a:rPr lang="en-US" altLang="zh-CN" dirty="0"/>
                        <a:t>0011_01df_ffff</a:t>
                      </a:r>
                      <a:endParaRPr lang="zh-CN" altLang="en-US" dirty="0"/>
                    </a:p>
                  </a:txBody>
                  <a:tcPr/>
                </a:tc>
                <a:tc>
                  <a:txBody>
                    <a:bodyPr/>
                    <a:lstStyle/>
                    <a:p>
                      <a:pPr algn="ctr"/>
                      <a:r>
                        <a:rPr lang="en-US" altLang="zh-CN" dirty="0"/>
                        <a:t>f</a:t>
                      </a:r>
                      <a:r>
                        <a:rPr lang="zh-CN" altLang="en-US" dirty="0"/>
                        <a:t>循环左移</a:t>
                      </a:r>
                    </a:p>
                  </a:txBody>
                  <a:tcPr/>
                </a:tc>
                <a:tc>
                  <a:txBody>
                    <a:bodyPr/>
                    <a:lstStyle/>
                    <a:p>
                      <a:pPr algn="ctr"/>
                      <a:r>
                        <a:rPr lang="en-US" altLang="zh-CN" dirty="0"/>
                        <a:t>RLF </a:t>
                      </a:r>
                      <a:r>
                        <a:rPr lang="en-US" altLang="zh-CN" dirty="0" err="1"/>
                        <a:t>f,d</a:t>
                      </a:r>
                      <a:endParaRPr lang="zh-CN" altLang="en-US" dirty="0"/>
                    </a:p>
                  </a:txBody>
                  <a:tcPr/>
                </a:tc>
                <a:tc>
                  <a:txBody>
                    <a:bodyPr/>
                    <a:lstStyle/>
                    <a:p>
                      <a:pPr algn="ctr"/>
                      <a:r>
                        <a:rPr lang="en-US" altLang="zh-CN" dirty="0"/>
                        <a:t>f(n)</a:t>
                      </a:r>
                      <a:r>
                        <a:rPr lang="en-US" altLang="zh-CN" dirty="0">
                          <a:sym typeface="Wingdings" pitchFamily="2" charset="2"/>
                        </a:rPr>
                        <a:t>d(n+1),</a:t>
                      </a:r>
                    </a:p>
                    <a:p>
                      <a:pPr algn="ctr"/>
                      <a:r>
                        <a:rPr lang="en-US" altLang="zh-CN" dirty="0">
                          <a:sym typeface="Wingdings" pitchFamily="2" charset="2"/>
                        </a:rPr>
                        <a:t>f(7)C,</a:t>
                      </a:r>
                    </a:p>
                    <a:p>
                      <a:pPr algn="ctr"/>
                      <a:r>
                        <a:rPr lang="en-US" altLang="zh-CN" dirty="0" err="1">
                          <a:sym typeface="Wingdings" pitchFamily="2" charset="2"/>
                        </a:rPr>
                        <a:t>Cd</a:t>
                      </a:r>
                      <a:r>
                        <a:rPr lang="en-US" altLang="zh-CN" dirty="0">
                          <a:sym typeface="Wingdings" pitchFamily="2" charset="2"/>
                        </a:rPr>
                        <a:t>(0)</a:t>
                      </a:r>
                      <a:endParaRPr lang="zh-CN" altLang="en-US" dirty="0"/>
                    </a:p>
                  </a:txBody>
                  <a:tcPr/>
                </a:tc>
                <a:tc>
                  <a:txBody>
                    <a:bodyPr/>
                    <a:lstStyle/>
                    <a:p>
                      <a:pPr algn="ctr"/>
                      <a:r>
                        <a:rPr lang="en-US" altLang="zh-CN" dirty="0"/>
                        <a:t>C</a:t>
                      </a:r>
                      <a:endParaRPr lang="zh-CN" altLang="en-US" dirty="0"/>
                    </a:p>
                  </a:txBody>
                  <a:tcPr/>
                </a:tc>
                <a:extLst>
                  <a:ext uri="{0D108BD9-81ED-4DB2-BD59-A6C34878D82A}">
                    <a16:rowId xmlns:a16="http://schemas.microsoft.com/office/drawing/2014/main" val="10001"/>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0011_10df_ffff</a:t>
                      </a:r>
                      <a:endParaRPr lang="zh-CN" altLang="en-US" dirty="0"/>
                    </a:p>
                  </a:txBody>
                  <a:tcPr/>
                </a:tc>
                <a:tc>
                  <a:txBody>
                    <a:bodyPr/>
                    <a:lstStyle/>
                    <a:p>
                      <a:pPr algn="ctr"/>
                      <a:r>
                        <a:rPr lang="en-US" altLang="zh-CN" dirty="0"/>
                        <a:t>f</a:t>
                      </a:r>
                      <a:r>
                        <a:rPr lang="zh-CN" altLang="en-US" dirty="0"/>
                        <a:t>半个字节交换</a:t>
                      </a:r>
                    </a:p>
                  </a:txBody>
                  <a:tcPr/>
                </a:tc>
                <a:tc>
                  <a:txBody>
                    <a:bodyPr/>
                    <a:lstStyle/>
                    <a:p>
                      <a:pPr algn="ctr"/>
                      <a:r>
                        <a:rPr lang="en-US" altLang="zh-CN" dirty="0"/>
                        <a:t>SWAPF </a:t>
                      </a:r>
                      <a:r>
                        <a:rPr lang="en-US" altLang="zh-CN" dirty="0" err="1"/>
                        <a:t>f,d</a:t>
                      </a:r>
                      <a:endParaRPr lang="zh-CN" altLang="en-US" dirty="0"/>
                    </a:p>
                  </a:txBody>
                  <a:tcPr/>
                </a:tc>
                <a:tc>
                  <a:txBody>
                    <a:bodyPr/>
                    <a:lstStyle/>
                    <a:p>
                      <a:pPr algn="ctr"/>
                      <a:r>
                        <a:rPr lang="en-US" altLang="zh-CN" dirty="0"/>
                        <a:t>f(0,3)</a:t>
                      </a:r>
                      <a:r>
                        <a:rPr lang="en-US" altLang="zh-CN" dirty="0">
                          <a:sym typeface="Wingdings" pitchFamily="2" charset="2"/>
                        </a:rPr>
                        <a:t>f(4,7)d</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2"/>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0011_11df_ffff</a:t>
                      </a:r>
                      <a:endParaRPr lang="zh-CN" altLang="en-US" dirty="0"/>
                    </a:p>
                  </a:txBody>
                  <a:tcPr/>
                </a:tc>
                <a:tc>
                  <a:txBody>
                    <a:bodyPr/>
                    <a:lstStyle/>
                    <a:p>
                      <a:pPr algn="ctr"/>
                      <a:r>
                        <a:rPr lang="en-US" altLang="zh-CN" dirty="0"/>
                        <a:t>f</a:t>
                      </a:r>
                      <a:r>
                        <a:rPr lang="zh-CN" altLang="en-US" dirty="0"/>
                        <a:t>递增，为</a:t>
                      </a:r>
                      <a:r>
                        <a:rPr lang="en-US" altLang="zh-CN" dirty="0"/>
                        <a:t>0</a:t>
                      </a:r>
                      <a:r>
                        <a:rPr lang="zh-CN" altLang="en-US" dirty="0"/>
                        <a:t>则跳</a:t>
                      </a:r>
                    </a:p>
                  </a:txBody>
                  <a:tcPr/>
                </a:tc>
                <a:tc>
                  <a:txBody>
                    <a:bodyPr/>
                    <a:lstStyle/>
                    <a:p>
                      <a:pPr algn="ctr"/>
                      <a:r>
                        <a:rPr lang="en-US" altLang="zh-CN" dirty="0"/>
                        <a:t>INCFSZ </a:t>
                      </a:r>
                      <a:r>
                        <a:rPr lang="en-US" altLang="zh-CN" dirty="0" err="1"/>
                        <a:t>f,d</a:t>
                      </a:r>
                      <a:endParaRPr lang="zh-CN" altLang="en-US" dirty="0"/>
                    </a:p>
                  </a:txBody>
                  <a:tcPr/>
                </a:tc>
                <a:tc>
                  <a:txBody>
                    <a:bodyPr/>
                    <a:lstStyle/>
                    <a:p>
                      <a:pPr algn="ctr"/>
                      <a:r>
                        <a:rPr lang="en-US" altLang="zh-CN" dirty="0"/>
                        <a:t>f+1</a:t>
                      </a:r>
                      <a:r>
                        <a:rPr lang="en-US" altLang="zh-CN" dirty="0">
                          <a:sym typeface="Wingdings" pitchFamily="2" charset="2"/>
                        </a:rPr>
                        <a:t>d,</a:t>
                      </a:r>
                    </a:p>
                    <a:p>
                      <a:pPr algn="ctr"/>
                      <a:r>
                        <a:rPr lang="en-US" altLang="zh-CN" dirty="0">
                          <a:sym typeface="Wingdings" pitchFamily="2" charset="2"/>
                        </a:rPr>
                        <a:t>skip if zero</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3"/>
                  </a:ext>
                </a:extLst>
              </a:tr>
            </a:tbl>
          </a:graphicData>
        </a:graphic>
      </p:graphicFrame>
      <p:sp>
        <p:nvSpPr>
          <p:cNvPr id="6" name="TextBox 5"/>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7" name="TextBox 6"/>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面向字节的操作类</a:t>
            </a:r>
            <a:endParaRPr lang="zh-CN" altLang="en-US" b="1" dirty="0"/>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22</a:t>
            </a:fld>
            <a:endParaRPr lang="en-US" altLang="zh-TW" dirty="0"/>
          </a:p>
        </p:txBody>
      </p:sp>
      <p:sp>
        <p:nvSpPr>
          <p:cNvPr id="3" name="灯片编号占位符 1"/>
          <p:cNvSpPr txBox="1">
            <a:spLocks/>
          </p:cNvSpPr>
          <p:nvPr/>
        </p:nvSpPr>
        <p:spPr bwMode="auto">
          <a:xfrm>
            <a:off x="8763000" y="6629400"/>
            <a:ext cx="3810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BCB4F9-AED2-4BFC-929C-B9F06778CB39}" type="slidenum">
              <a:rPr kumimoji="0" lang="en-US" altLang="zh-TW" sz="900" b="1" i="0" u="none" strike="noStrike" kern="1200" cap="none" spc="0" normalizeH="0" baseline="0" noProof="0" smtClean="0">
                <a:ln>
                  <a:noFill/>
                </a:ln>
                <a:solidFill>
                  <a:schemeClr val="tx1"/>
                </a:solidFill>
                <a:effectLst/>
                <a:uLnTx/>
                <a:uFillTx/>
                <a:latin typeface="+mn-lt"/>
                <a:ea typeface="PMingLiU"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zh-TW" sz="900" b="1" i="0" u="none" strike="noStrike" kern="1200" cap="none" spc="0" normalizeH="0" baseline="0" noProof="0" dirty="0">
              <a:ln>
                <a:noFill/>
              </a:ln>
              <a:solidFill>
                <a:schemeClr val="tx1"/>
              </a:solidFill>
              <a:effectLst/>
              <a:uLnTx/>
              <a:uFillTx/>
              <a:latin typeface="+mn-lt"/>
              <a:ea typeface="PMingLiU" pitchFamily="18" charset="-120"/>
              <a:cs typeface="+mn-cs"/>
            </a:endParaRPr>
          </a:p>
        </p:txBody>
      </p:sp>
      <p:sp>
        <p:nvSpPr>
          <p:cNvPr id="4" name="TextBox 3"/>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5" name="TextBox 4"/>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面向位的操作类</a:t>
            </a:r>
            <a:endParaRPr lang="zh-CN" altLang="en-US" b="1" dirty="0"/>
          </a:p>
        </p:txBody>
      </p:sp>
      <p:sp>
        <p:nvSpPr>
          <p:cNvPr id="6" name="TextBox 5"/>
          <p:cNvSpPr txBox="1"/>
          <p:nvPr/>
        </p:nvSpPr>
        <p:spPr>
          <a:xfrm>
            <a:off x="285720" y="1714488"/>
            <a:ext cx="8358246" cy="923330"/>
          </a:xfrm>
          <a:prstGeom prst="rect">
            <a:avLst/>
          </a:prstGeom>
          <a:noFill/>
        </p:spPr>
        <p:txBody>
          <a:bodyPr wrap="square" rtlCol="0">
            <a:spAutoFit/>
          </a:bodyPr>
          <a:lstStyle/>
          <a:p>
            <a:r>
              <a:rPr lang="zh-CN" altLang="en-US" dirty="0"/>
              <a:t>面向位的操作有</a:t>
            </a:r>
            <a:r>
              <a:rPr lang="en-US" dirty="0"/>
              <a:t>4</a:t>
            </a:r>
            <a:r>
              <a:rPr lang="zh-CN" altLang="en-US" dirty="0"/>
              <a:t>条指令，高四位为操作码，表明要进行什么样的操作，低五位表明数据寄存器堆的地址，它表明数据的来源，以及操作以后还要继续写入这个寄存器。中间三位表明对八位数据的具体的那一位进行操作。</a:t>
            </a:r>
          </a:p>
        </p:txBody>
      </p:sp>
      <p:graphicFrame>
        <p:nvGraphicFramePr>
          <p:cNvPr id="8" name="表格 7"/>
          <p:cNvGraphicFramePr>
            <a:graphicFrameLocks noGrp="1"/>
          </p:cNvGraphicFramePr>
          <p:nvPr/>
        </p:nvGraphicFramePr>
        <p:xfrm>
          <a:off x="1803400" y="3154680"/>
          <a:ext cx="5537200" cy="481013"/>
        </p:xfrm>
        <a:graphic>
          <a:graphicData uri="http://schemas.openxmlformats.org/drawingml/2006/table">
            <a:tbl>
              <a:tblPr/>
              <a:tblGrid>
                <a:gridCol w="1845310">
                  <a:extLst>
                    <a:ext uri="{9D8B030D-6E8A-4147-A177-3AD203B41FA5}">
                      <a16:colId xmlns:a16="http://schemas.microsoft.com/office/drawing/2014/main" val="20000"/>
                    </a:ext>
                  </a:extLst>
                </a:gridCol>
                <a:gridCol w="1845945">
                  <a:extLst>
                    <a:ext uri="{9D8B030D-6E8A-4147-A177-3AD203B41FA5}">
                      <a16:colId xmlns:a16="http://schemas.microsoft.com/office/drawing/2014/main" val="20001"/>
                    </a:ext>
                  </a:extLst>
                </a:gridCol>
                <a:gridCol w="1845945">
                  <a:extLst>
                    <a:ext uri="{9D8B030D-6E8A-4147-A177-3AD203B41FA5}">
                      <a16:colId xmlns:a16="http://schemas.microsoft.com/office/drawing/2014/main" val="20002"/>
                    </a:ext>
                  </a:extLst>
                </a:gridCol>
              </a:tblGrid>
              <a:tr h="0">
                <a:tc>
                  <a:txBody>
                    <a:bodyPr/>
                    <a:lstStyle/>
                    <a:p>
                      <a:pPr indent="127000" algn="ctr">
                        <a:lnSpc>
                          <a:spcPct val="150000"/>
                        </a:lnSpc>
                        <a:spcAft>
                          <a:spcPts val="0"/>
                        </a:spcAft>
                      </a:pPr>
                      <a:r>
                        <a:rPr lang="zh-CN" sz="1200" kern="1800">
                          <a:latin typeface="Times New Roman"/>
                          <a:ea typeface="宋体"/>
                          <a:cs typeface="Times New Roman"/>
                        </a:rPr>
                        <a:t>（</a:t>
                      </a:r>
                      <a:r>
                        <a:rPr lang="en-US" sz="1200" kern="1800">
                          <a:latin typeface="Times New Roman"/>
                          <a:ea typeface="宋体"/>
                          <a:cs typeface="Times New Roman"/>
                        </a:rPr>
                        <a:t>11-6</a:t>
                      </a:r>
                      <a:r>
                        <a:rPr lang="zh-CN" sz="1200" kern="18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lnSpc>
                          <a:spcPct val="150000"/>
                        </a:lnSpc>
                        <a:spcAft>
                          <a:spcPts val="0"/>
                        </a:spcAft>
                      </a:pPr>
                      <a:r>
                        <a:rPr lang="zh-CN" sz="1200" kern="1800">
                          <a:latin typeface="Times New Roman"/>
                          <a:ea typeface="宋体"/>
                          <a:cs typeface="Times New Roman"/>
                        </a:rPr>
                        <a:t>（</a:t>
                      </a:r>
                      <a:r>
                        <a:rPr lang="en-US" sz="1200" kern="1800">
                          <a:latin typeface="Times New Roman"/>
                          <a:ea typeface="宋体"/>
                          <a:cs typeface="Times New Roman"/>
                        </a:rPr>
                        <a:t>7-5</a:t>
                      </a:r>
                      <a:r>
                        <a:rPr lang="zh-CN" sz="1200" kern="18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lnSpc>
                          <a:spcPct val="150000"/>
                        </a:lnSpc>
                        <a:spcAft>
                          <a:spcPts val="0"/>
                        </a:spcAft>
                      </a:pPr>
                      <a:r>
                        <a:rPr lang="zh-CN" sz="1200" kern="1800">
                          <a:latin typeface="Times New Roman"/>
                          <a:ea typeface="宋体"/>
                          <a:cs typeface="Times New Roman"/>
                        </a:rPr>
                        <a:t>（</a:t>
                      </a:r>
                      <a:r>
                        <a:rPr lang="en-US" sz="1200" kern="1800">
                          <a:latin typeface="Times New Roman"/>
                          <a:ea typeface="宋体"/>
                          <a:cs typeface="Times New Roman"/>
                        </a:rPr>
                        <a:t>4-0</a:t>
                      </a:r>
                      <a:r>
                        <a:rPr lang="zh-CN" sz="1200" kern="18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indent="127000" algn="ctr">
                        <a:lnSpc>
                          <a:spcPct val="150000"/>
                        </a:lnSpc>
                        <a:spcAft>
                          <a:spcPts val="0"/>
                        </a:spcAft>
                      </a:pPr>
                      <a:r>
                        <a:rPr lang="en-US" sz="1200" kern="1800">
                          <a:latin typeface="Times New Roman"/>
                          <a:ea typeface="宋体"/>
                          <a:cs typeface="Times New Roman"/>
                        </a:rPr>
                        <a:t>OPCODE</a:t>
                      </a:r>
                      <a:endParaRPr lang="zh-CN" sz="1200" kern="18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lnSpc>
                          <a:spcPct val="150000"/>
                        </a:lnSpc>
                        <a:spcAft>
                          <a:spcPts val="0"/>
                        </a:spcAft>
                      </a:pPr>
                      <a:r>
                        <a:rPr lang="en-US" sz="1200" kern="1800">
                          <a:latin typeface="Times New Roman"/>
                          <a:ea typeface="宋体"/>
                          <a:cs typeface="Times New Roman"/>
                        </a:rPr>
                        <a:t>B(BIT#)</a:t>
                      </a:r>
                      <a:endParaRPr lang="zh-CN" sz="1200" kern="18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lnSpc>
                          <a:spcPct val="150000"/>
                        </a:lnSpc>
                        <a:spcAft>
                          <a:spcPts val="0"/>
                        </a:spcAft>
                      </a:pPr>
                      <a:r>
                        <a:rPr lang="en-US" sz="1200" kern="1800" dirty="0">
                          <a:latin typeface="Times New Roman"/>
                          <a:ea typeface="宋体"/>
                          <a:cs typeface="Times New Roman"/>
                        </a:rPr>
                        <a:t>F(FILE#)</a:t>
                      </a:r>
                      <a:endParaRPr lang="zh-CN" sz="1200" kern="18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23</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面向位的操作类</a:t>
            </a:r>
            <a:endParaRPr lang="zh-CN" altLang="en-US" b="1" dirty="0"/>
          </a:p>
        </p:txBody>
      </p:sp>
      <p:graphicFrame>
        <p:nvGraphicFramePr>
          <p:cNvPr id="5" name="表格 4"/>
          <p:cNvGraphicFramePr>
            <a:graphicFrameLocks noGrp="1"/>
          </p:cNvGraphicFramePr>
          <p:nvPr/>
        </p:nvGraphicFramePr>
        <p:xfrm>
          <a:off x="214282" y="2000240"/>
          <a:ext cx="8643995" cy="2673201"/>
        </p:xfrm>
        <a:graphic>
          <a:graphicData uri="http://schemas.openxmlformats.org/drawingml/2006/table">
            <a:tbl>
              <a:tblPr firstRow="1" bandRow="1">
                <a:tableStyleId>{00A15C55-8517-42AA-B614-E9B94910E393}</a:tableStyleId>
              </a:tblPr>
              <a:tblGrid>
                <a:gridCol w="1643074">
                  <a:extLst>
                    <a:ext uri="{9D8B030D-6E8A-4147-A177-3AD203B41FA5}">
                      <a16:colId xmlns:a16="http://schemas.microsoft.com/office/drawing/2014/main" val="20000"/>
                    </a:ext>
                  </a:extLst>
                </a:gridCol>
                <a:gridCol w="2000264">
                  <a:extLst>
                    <a:ext uri="{9D8B030D-6E8A-4147-A177-3AD203B41FA5}">
                      <a16:colId xmlns:a16="http://schemas.microsoft.com/office/drawing/2014/main" val="20001"/>
                    </a:ext>
                  </a:extLst>
                </a:gridCol>
                <a:gridCol w="1785950">
                  <a:extLst>
                    <a:ext uri="{9D8B030D-6E8A-4147-A177-3AD203B41FA5}">
                      <a16:colId xmlns:a16="http://schemas.microsoft.com/office/drawing/2014/main" val="20002"/>
                    </a:ext>
                  </a:extLst>
                </a:gridCol>
                <a:gridCol w="1785950">
                  <a:extLst>
                    <a:ext uri="{9D8B030D-6E8A-4147-A177-3AD203B41FA5}">
                      <a16:colId xmlns:a16="http://schemas.microsoft.com/office/drawing/2014/main" val="20003"/>
                    </a:ext>
                  </a:extLst>
                </a:gridCol>
                <a:gridCol w="1428757">
                  <a:extLst>
                    <a:ext uri="{9D8B030D-6E8A-4147-A177-3AD203B41FA5}">
                      <a16:colId xmlns:a16="http://schemas.microsoft.com/office/drawing/2014/main" val="20004"/>
                    </a:ext>
                  </a:extLst>
                </a:gridCol>
              </a:tblGrid>
              <a:tr h="464347">
                <a:tc>
                  <a:txBody>
                    <a:bodyPr/>
                    <a:lstStyle/>
                    <a:p>
                      <a:pPr algn="ctr"/>
                      <a:r>
                        <a:rPr lang="zh-CN" altLang="en-US" dirty="0"/>
                        <a:t>二进制码</a:t>
                      </a:r>
                    </a:p>
                  </a:txBody>
                  <a:tcPr/>
                </a:tc>
                <a:tc>
                  <a:txBody>
                    <a:bodyPr/>
                    <a:lstStyle/>
                    <a:p>
                      <a:pPr algn="ctr"/>
                      <a:r>
                        <a:rPr lang="zh-CN" altLang="en-US" dirty="0"/>
                        <a:t>名称</a:t>
                      </a:r>
                    </a:p>
                  </a:txBody>
                  <a:tcPr/>
                </a:tc>
                <a:tc>
                  <a:txBody>
                    <a:bodyPr/>
                    <a:lstStyle/>
                    <a:p>
                      <a:pPr algn="ctr"/>
                      <a:r>
                        <a:rPr lang="zh-CN" altLang="en-US" dirty="0"/>
                        <a:t>助记符  操作数</a:t>
                      </a:r>
                    </a:p>
                  </a:txBody>
                  <a:tcPr/>
                </a:tc>
                <a:tc>
                  <a:txBody>
                    <a:bodyPr/>
                    <a:lstStyle/>
                    <a:p>
                      <a:pPr algn="ctr"/>
                      <a:r>
                        <a:rPr lang="zh-CN" altLang="en-US" dirty="0"/>
                        <a:t>操作</a:t>
                      </a:r>
                    </a:p>
                  </a:txBody>
                  <a:tcPr/>
                </a:tc>
                <a:tc>
                  <a:txBody>
                    <a:bodyPr/>
                    <a:lstStyle/>
                    <a:p>
                      <a:pPr algn="ctr"/>
                      <a:r>
                        <a:rPr lang="zh-CN" altLang="en-US" dirty="0"/>
                        <a:t>状态影响</a:t>
                      </a:r>
                    </a:p>
                  </a:txBody>
                  <a:tcPr/>
                </a:tc>
                <a:extLst>
                  <a:ext uri="{0D108BD9-81ED-4DB2-BD59-A6C34878D82A}">
                    <a16:rowId xmlns:a16="http://schemas.microsoft.com/office/drawing/2014/main" val="10000"/>
                  </a:ext>
                </a:extLst>
              </a:tr>
              <a:tr h="464347">
                <a:tc>
                  <a:txBody>
                    <a:bodyPr/>
                    <a:lstStyle/>
                    <a:p>
                      <a:pPr algn="ctr"/>
                      <a:r>
                        <a:rPr lang="en-US" altLang="zh-CN" dirty="0"/>
                        <a:t>0100_bbbf_ffff</a:t>
                      </a:r>
                      <a:endParaRPr lang="zh-CN" altLang="en-US" dirty="0"/>
                    </a:p>
                  </a:txBody>
                  <a:tcPr/>
                </a:tc>
                <a:tc>
                  <a:txBody>
                    <a:bodyPr/>
                    <a:lstStyle/>
                    <a:p>
                      <a:pPr algn="ctr"/>
                      <a:r>
                        <a:rPr lang="zh-CN" altLang="en-US" dirty="0"/>
                        <a:t>清除</a:t>
                      </a:r>
                      <a:r>
                        <a:rPr lang="en-US" altLang="zh-CN" dirty="0"/>
                        <a:t>f</a:t>
                      </a:r>
                      <a:r>
                        <a:rPr lang="zh-CN" altLang="en-US" dirty="0"/>
                        <a:t>的位</a:t>
                      </a:r>
                      <a:r>
                        <a:rPr lang="en-US" altLang="zh-CN" dirty="0"/>
                        <a:t>b</a:t>
                      </a:r>
                      <a:endParaRPr lang="zh-CN" altLang="en-US" dirty="0"/>
                    </a:p>
                  </a:txBody>
                  <a:tcPr/>
                </a:tc>
                <a:tc>
                  <a:txBody>
                    <a:bodyPr/>
                    <a:lstStyle/>
                    <a:p>
                      <a:pPr algn="ctr"/>
                      <a:r>
                        <a:rPr lang="en-US" altLang="zh-CN" dirty="0"/>
                        <a:t>BCF </a:t>
                      </a:r>
                      <a:r>
                        <a:rPr lang="en-US" altLang="zh-CN" dirty="0" err="1"/>
                        <a:t>f,b</a:t>
                      </a:r>
                      <a:endParaRPr lang="zh-CN" altLang="en-US" dirty="0"/>
                    </a:p>
                  </a:txBody>
                  <a:tcPr/>
                </a:tc>
                <a:tc>
                  <a:txBody>
                    <a:bodyPr/>
                    <a:lstStyle/>
                    <a:p>
                      <a:pPr algn="ctr"/>
                      <a:r>
                        <a:rPr lang="en-US" altLang="zh-CN" dirty="0"/>
                        <a:t>0</a:t>
                      </a:r>
                      <a:r>
                        <a:rPr lang="en-US" altLang="zh-CN" dirty="0">
                          <a:sym typeface="Wingdings" pitchFamily="2" charset="2"/>
                        </a:rPr>
                        <a:t>f(b)</a:t>
                      </a:r>
                      <a:endParaRPr lang="zh-CN" altLang="en-US" dirty="0"/>
                    </a:p>
                  </a:txBody>
                  <a:tcPr/>
                </a:tc>
                <a:tc>
                  <a:txBody>
                    <a:bodyPr/>
                    <a:lstStyle/>
                    <a:p>
                      <a:pPr algn="ctr"/>
                      <a:r>
                        <a:rPr lang="en-US" altLang="zh-CN" dirty="0"/>
                        <a:t>NO</a:t>
                      </a:r>
                      <a:endParaRPr lang="zh-CN" altLang="en-US" dirty="0"/>
                    </a:p>
                  </a:txBody>
                  <a:tcPr/>
                </a:tc>
                <a:extLst>
                  <a:ext uri="{0D108BD9-81ED-4DB2-BD59-A6C34878D82A}">
                    <a16:rowId xmlns:a16="http://schemas.microsoft.com/office/drawing/2014/main" val="10001"/>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0101_bbbf_ffff</a:t>
                      </a:r>
                      <a:endParaRPr lang="zh-CN" altLang="en-US" dirty="0"/>
                    </a:p>
                  </a:txBody>
                  <a:tcPr/>
                </a:tc>
                <a:tc>
                  <a:txBody>
                    <a:bodyPr/>
                    <a:lstStyle/>
                    <a:p>
                      <a:pPr algn="ctr"/>
                      <a:r>
                        <a:rPr lang="zh-CN" altLang="en-US" dirty="0"/>
                        <a:t>设置</a:t>
                      </a:r>
                      <a:r>
                        <a:rPr lang="en-US" altLang="zh-CN" dirty="0"/>
                        <a:t>f</a:t>
                      </a:r>
                      <a:r>
                        <a:rPr lang="zh-CN" altLang="en-US" dirty="0"/>
                        <a:t>的位</a:t>
                      </a:r>
                      <a:r>
                        <a:rPr lang="en-US" altLang="zh-CN" dirty="0"/>
                        <a:t>b</a:t>
                      </a:r>
                      <a:endParaRPr lang="zh-CN" altLang="en-US" dirty="0"/>
                    </a:p>
                  </a:txBody>
                  <a:tcPr/>
                </a:tc>
                <a:tc>
                  <a:txBody>
                    <a:bodyPr/>
                    <a:lstStyle/>
                    <a:p>
                      <a:pPr algn="ctr"/>
                      <a:r>
                        <a:rPr lang="en-US" altLang="zh-CN" dirty="0"/>
                        <a:t>BSF </a:t>
                      </a:r>
                      <a:r>
                        <a:rPr lang="en-US" altLang="zh-CN" dirty="0" err="1"/>
                        <a:t>f,b</a:t>
                      </a:r>
                      <a:endParaRPr lang="zh-CN" altLang="en-US" dirty="0"/>
                    </a:p>
                  </a:txBody>
                  <a:tcPr/>
                </a:tc>
                <a:tc>
                  <a:txBody>
                    <a:bodyPr/>
                    <a:lstStyle/>
                    <a:p>
                      <a:pPr algn="ctr"/>
                      <a:r>
                        <a:rPr lang="en-US" altLang="zh-CN" dirty="0">
                          <a:sym typeface="Wingdings" pitchFamily="2" charset="2"/>
                        </a:rPr>
                        <a:t>1f(b)</a:t>
                      </a:r>
                      <a:endParaRPr lang="zh-CN" altLang="en-US" dirty="0"/>
                    </a:p>
                  </a:txBody>
                  <a:tcPr/>
                </a:tc>
                <a:tc>
                  <a:txBody>
                    <a:bodyPr/>
                    <a:lstStyle/>
                    <a:p>
                      <a:pPr algn="ctr"/>
                      <a:r>
                        <a:rPr lang="en-US" altLang="zh-CN" dirty="0"/>
                        <a:t>NO</a:t>
                      </a:r>
                      <a:endParaRPr lang="zh-CN" altLang="en-US" dirty="0"/>
                    </a:p>
                  </a:txBody>
                  <a:tcPr/>
                </a:tc>
                <a:extLst>
                  <a:ext uri="{0D108BD9-81ED-4DB2-BD59-A6C34878D82A}">
                    <a16:rowId xmlns:a16="http://schemas.microsoft.com/office/drawing/2014/main" val="10002"/>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0110_bbbf_ffff</a:t>
                      </a:r>
                      <a:endParaRPr lang="zh-CN" altLang="en-US" dirty="0"/>
                    </a:p>
                  </a:txBody>
                  <a:tcPr/>
                </a:tc>
                <a:tc>
                  <a:txBody>
                    <a:bodyPr/>
                    <a:lstStyle/>
                    <a:p>
                      <a:pPr algn="ctr"/>
                      <a:r>
                        <a:rPr lang="zh-CN" altLang="en-US" dirty="0"/>
                        <a:t>测试</a:t>
                      </a:r>
                      <a:r>
                        <a:rPr lang="en-US" altLang="zh-CN" dirty="0"/>
                        <a:t>f</a:t>
                      </a:r>
                      <a:r>
                        <a:rPr lang="zh-CN" altLang="en-US" dirty="0"/>
                        <a:t>的位</a:t>
                      </a:r>
                      <a:r>
                        <a:rPr lang="en-US" altLang="zh-CN" dirty="0"/>
                        <a:t>b,</a:t>
                      </a:r>
                      <a:r>
                        <a:rPr lang="zh-CN" altLang="en-US" dirty="0"/>
                        <a:t>为零则跳转</a:t>
                      </a:r>
                    </a:p>
                  </a:txBody>
                  <a:tcPr/>
                </a:tc>
                <a:tc>
                  <a:txBody>
                    <a:bodyPr/>
                    <a:lstStyle/>
                    <a:p>
                      <a:pPr algn="ctr"/>
                      <a:r>
                        <a:rPr lang="en-US" altLang="zh-CN" dirty="0"/>
                        <a:t>BTFSC </a:t>
                      </a:r>
                      <a:r>
                        <a:rPr lang="en-US" altLang="zh-CN" dirty="0" err="1"/>
                        <a:t>f,b</a:t>
                      </a:r>
                      <a:endParaRPr lang="zh-CN" altLang="en-US" dirty="0"/>
                    </a:p>
                  </a:txBody>
                  <a:tcPr/>
                </a:tc>
                <a:tc>
                  <a:txBody>
                    <a:bodyPr/>
                    <a:lstStyle/>
                    <a:p>
                      <a:pPr algn="ctr"/>
                      <a:r>
                        <a:rPr lang="en-US" altLang="zh-CN" dirty="0"/>
                        <a:t>test bit(b) in file f , skip if clear</a:t>
                      </a:r>
                      <a:endParaRPr lang="zh-CN" altLang="en-US" dirty="0"/>
                    </a:p>
                  </a:txBody>
                  <a:tcPr/>
                </a:tc>
                <a:tc>
                  <a:txBody>
                    <a:bodyPr/>
                    <a:lstStyle/>
                    <a:p>
                      <a:pPr algn="ctr"/>
                      <a:r>
                        <a:rPr lang="en-US" altLang="zh-CN" dirty="0"/>
                        <a:t>NO</a:t>
                      </a:r>
                      <a:endParaRPr lang="zh-CN" altLang="en-US" dirty="0"/>
                    </a:p>
                  </a:txBody>
                  <a:tcPr/>
                </a:tc>
                <a:extLst>
                  <a:ext uri="{0D108BD9-81ED-4DB2-BD59-A6C34878D82A}">
                    <a16:rowId xmlns:a16="http://schemas.microsoft.com/office/drawing/2014/main" val="10003"/>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0111_bbbf_ffff</a:t>
                      </a:r>
                      <a:endParaRPr lang="zh-CN" altLang="en-US" dirty="0"/>
                    </a:p>
                  </a:txBody>
                  <a:tcPr/>
                </a:tc>
                <a:tc>
                  <a:txBody>
                    <a:bodyPr/>
                    <a:lstStyle/>
                    <a:p>
                      <a:pPr algn="ctr"/>
                      <a:r>
                        <a:rPr lang="zh-CN" altLang="en-US" dirty="0"/>
                        <a:t>测试</a:t>
                      </a:r>
                      <a:r>
                        <a:rPr lang="en-US" altLang="zh-CN" dirty="0"/>
                        <a:t>f</a:t>
                      </a:r>
                      <a:r>
                        <a:rPr lang="zh-CN" altLang="en-US" dirty="0"/>
                        <a:t>的位</a:t>
                      </a:r>
                      <a:r>
                        <a:rPr lang="en-US" altLang="zh-CN" dirty="0"/>
                        <a:t>b</a:t>
                      </a:r>
                      <a:r>
                        <a:rPr lang="zh-CN" altLang="en-US" dirty="0"/>
                        <a:t>，为</a:t>
                      </a:r>
                      <a:r>
                        <a:rPr lang="en-US" altLang="zh-CN" dirty="0"/>
                        <a:t>1</a:t>
                      </a:r>
                      <a:r>
                        <a:rPr lang="zh-CN" altLang="en-US" dirty="0"/>
                        <a:t>则跳转</a:t>
                      </a:r>
                    </a:p>
                  </a:txBody>
                  <a:tcPr/>
                </a:tc>
                <a:tc>
                  <a:txBody>
                    <a:bodyPr/>
                    <a:lstStyle/>
                    <a:p>
                      <a:pPr algn="ctr"/>
                      <a:r>
                        <a:rPr lang="en-US" altLang="zh-CN" dirty="0"/>
                        <a:t>BTFSS</a:t>
                      </a:r>
                      <a:r>
                        <a:rPr lang="en-US" altLang="zh-CN" baseline="0" dirty="0"/>
                        <a:t> </a:t>
                      </a:r>
                      <a:r>
                        <a:rPr lang="en-US" altLang="zh-CN" baseline="0" dirty="0" err="1"/>
                        <a:t>f,b</a:t>
                      </a:r>
                      <a:endParaRPr lang="zh-CN" altLang="en-US" dirty="0"/>
                    </a:p>
                  </a:txBody>
                  <a:tcPr/>
                </a:tc>
                <a:tc>
                  <a:txBody>
                    <a:bodyPr/>
                    <a:lstStyle/>
                    <a:p>
                      <a:pPr algn="ctr"/>
                      <a:r>
                        <a:rPr lang="en-US" altLang="zh-CN" dirty="0"/>
                        <a:t>test bit(b) in</a:t>
                      </a:r>
                      <a:r>
                        <a:rPr lang="en-US" altLang="zh-CN" baseline="0" dirty="0"/>
                        <a:t> file f , skip if clear</a:t>
                      </a:r>
                      <a:r>
                        <a:rPr lang="en-US" altLang="zh-CN" dirty="0"/>
                        <a:t> </a:t>
                      </a:r>
                      <a:endParaRPr lang="zh-CN" altLang="en-US" dirty="0"/>
                    </a:p>
                  </a:txBody>
                  <a:tcPr/>
                </a:tc>
                <a:tc>
                  <a:txBody>
                    <a:bodyPr/>
                    <a:lstStyle/>
                    <a:p>
                      <a:pPr algn="ctr"/>
                      <a:r>
                        <a:rPr lang="en-US" altLang="zh-CN" dirty="0"/>
                        <a:t>NO</a:t>
                      </a:r>
                      <a:endParaRPr lang="zh-CN" altLang="en-US" dirty="0"/>
                    </a:p>
                  </a:txBody>
                  <a:tcPr/>
                </a:tc>
                <a:extLst>
                  <a:ext uri="{0D108BD9-81ED-4DB2-BD59-A6C34878D82A}">
                    <a16:rowId xmlns:a16="http://schemas.microsoft.com/office/drawing/2014/main" val="10004"/>
                  </a:ext>
                </a:extLst>
              </a:tr>
            </a:tbl>
          </a:graphicData>
        </a:graphic>
      </p:graphicFrame>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24</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常数以及控制操作类</a:t>
            </a:r>
            <a:endParaRPr lang="zh-CN" altLang="en-US" b="1" dirty="0"/>
          </a:p>
        </p:txBody>
      </p:sp>
      <p:sp>
        <p:nvSpPr>
          <p:cNvPr id="5" name="TextBox 4"/>
          <p:cNvSpPr txBox="1"/>
          <p:nvPr/>
        </p:nvSpPr>
        <p:spPr>
          <a:xfrm>
            <a:off x="0" y="1785926"/>
            <a:ext cx="8858280" cy="646331"/>
          </a:xfrm>
          <a:prstGeom prst="rect">
            <a:avLst/>
          </a:prstGeom>
          <a:noFill/>
        </p:spPr>
        <p:txBody>
          <a:bodyPr wrap="square" rtlCol="0">
            <a:spAutoFit/>
          </a:bodyPr>
          <a:lstStyle/>
          <a:p>
            <a:r>
              <a:rPr lang="zh-CN" altLang="en-US" dirty="0"/>
              <a:t>常数操作指令总共有</a:t>
            </a:r>
            <a:r>
              <a:rPr lang="en-US" dirty="0"/>
              <a:t>11</a:t>
            </a:r>
            <a:r>
              <a:rPr lang="zh-CN" altLang="en-US" dirty="0"/>
              <a:t>条，低八位为立即数，高四位为操作符，表明到底要进行那种操作。其指令个数如下：</a:t>
            </a:r>
          </a:p>
        </p:txBody>
      </p:sp>
      <p:graphicFrame>
        <p:nvGraphicFramePr>
          <p:cNvPr id="6" name="表格 5"/>
          <p:cNvGraphicFramePr>
            <a:graphicFrameLocks noGrp="1"/>
          </p:cNvGraphicFramePr>
          <p:nvPr/>
        </p:nvGraphicFramePr>
        <p:xfrm>
          <a:off x="1803400" y="3154680"/>
          <a:ext cx="5537200" cy="481013"/>
        </p:xfrm>
        <a:graphic>
          <a:graphicData uri="http://schemas.openxmlformats.org/drawingml/2006/table">
            <a:tbl>
              <a:tblPr/>
              <a:tblGrid>
                <a:gridCol w="2768600">
                  <a:extLst>
                    <a:ext uri="{9D8B030D-6E8A-4147-A177-3AD203B41FA5}">
                      <a16:colId xmlns:a16="http://schemas.microsoft.com/office/drawing/2014/main" val="20000"/>
                    </a:ext>
                  </a:extLst>
                </a:gridCol>
                <a:gridCol w="2768600">
                  <a:extLst>
                    <a:ext uri="{9D8B030D-6E8A-4147-A177-3AD203B41FA5}">
                      <a16:colId xmlns:a16="http://schemas.microsoft.com/office/drawing/2014/main" val="20001"/>
                    </a:ext>
                  </a:extLst>
                </a:gridCol>
              </a:tblGrid>
              <a:tr h="0">
                <a:tc>
                  <a:txBody>
                    <a:bodyPr/>
                    <a:lstStyle/>
                    <a:p>
                      <a:pPr indent="127000" algn="ctr">
                        <a:lnSpc>
                          <a:spcPct val="150000"/>
                        </a:lnSpc>
                        <a:spcAft>
                          <a:spcPts val="0"/>
                        </a:spcAft>
                      </a:pPr>
                      <a:r>
                        <a:rPr lang="zh-CN" sz="1200" kern="1800">
                          <a:latin typeface="Times New Roman"/>
                          <a:ea typeface="宋体"/>
                          <a:cs typeface="Times New Roman"/>
                        </a:rPr>
                        <a:t>（</a:t>
                      </a:r>
                      <a:r>
                        <a:rPr lang="en-US" sz="1200" kern="1800">
                          <a:latin typeface="Times New Roman"/>
                          <a:ea typeface="宋体"/>
                          <a:cs typeface="Times New Roman"/>
                        </a:rPr>
                        <a:t>11-8</a:t>
                      </a:r>
                      <a:r>
                        <a:rPr lang="zh-CN" sz="1200" kern="18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lnSpc>
                          <a:spcPct val="150000"/>
                        </a:lnSpc>
                        <a:spcAft>
                          <a:spcPts val="0"/>
                        </a:spcAft>
                      </a:pPr>
                      <a:r>
                        <a:rPr lang="zh-CN" sz="1200" kern="1800">
                          <a:latin typeface="Times New Roman"/>
                          <a:ea typeface="宋体"/>
                          <a:cs typeface="Times New Roman"/>
                        </a:rPr>
                        <a:t>（</a:t>
                      </a:r>
                      <a:r>
                        <a:rPr lang="en-US" sz="1200" kern="1800">
                          <a:latin typeface="Times New Roman"/>
                          <a:ea typeface="宋体"/>
                          <a:cs typeface="Times New Roman"/>
                        </a:rPr>
                        <a:t>7-0</a:t>
                      </a:r>
                      <a:r>
                        <a:rPr lang="zh-CN" sz="1200" kern="180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indent="127000" algn="ctr">
                        <a:lnSpc>
                          <a:spcPct val="150000"/>
                        </a:lnSpc>
                        <a:spcAft>
                          <a:spcPts val="0"/>
                        </a:spcAft>
                      </a:pPr>
                      <a:r>
                        <a:rPr lang="en-US" sz="1200" kern="1800">
                          <a:latin typeface="Times New Roman"/>
                          <a:ea typeface="宋体"/>
                          <a:cs typeface="Times New Roman"/>
                        </a:rPr>
                        <a:t>OPCODE</a:t>
                      </a:r>
                      <a:endParaRPr lang="zh-CN" sz="1200" kern="18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27000" algn="ctr">
                        <a:lnSpc>
                          <a:spcPct val="150000"/>
                        </a:lnSpc>
                        <a:spcAft>
                          <a:spcPts val="0"/>
                        </a:spcAft>
                      </a:pPr>
                      <a:r>
                        <a:rPr lang="en-US" sz="1200" kern="1800" dirty="0">
                          <a:latin typeface="Times New Roman"/>
                          <a:ea typeface="宋体"/>
                          <a:cs typeface="Times New Roman"/>
                        </a:rPr>
                        <a:t>K(LITERAL)</a:t>
                      </a:r>
                      <a:endParaRPr lang="zh-CN" sz="1200" kern="18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25</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常数以及控制操作类</a:t>
            </a:r>
            <a:endParaRPr lang="zh-CN" altLang="en-US" b="1" dirty="0"/>
          </a:p>
        </p:txBody>
      </p:sp>
      <p:graphicFrame>
        <p:nvGraphicFramePr>
          <p:cNvPr id="6" name="表格 5"/>
          <p:cNvGraphicFramePr>
            <a:graphicFrameLocks noGrp="1"/>
          </p:cNvGraphicFramePr>
          <p:nvPr/>
        </p:nvGraphicFramePr>
        <p:xfrm>
          <a:off x="285720" y="1714488"/>
          <a:ext cx="8643995" cy="4692028"/>
        </p:xfrm>
        <a:graphic>
          <a:graphicData uri="http://schemas.openxmlformats.org/drawingml/2006/table">
            <a:tbl>
              <a:tblPr firstRow="1" bandRow="1">
                <a:tableStyleId>{00A15C55-8517-42AA-B614-E9B94910E393}</a:tableStyleId>
              </a:tblPr>
              <a:tblGrid>
                <a:gridCol w="2071702">
                  <a:extLst>
                    <a:ext uri="{9D8B030D-6E8A-4147-A177-3AD203B41FA5}">
                      <a16:colId xmlns:a16="http://schemas.microsoft.com/office/drawing/2014/main" val="20000"/>
                    </a:ext>
                  </a:extLst>
                </a:gridCol>
                <a:gridCol w="1857388">
                  <a:extLst>
                    <a:ext uri="{9D8B030D-6E8A-4147-A177-3AD203B41FA5}">
                      <a16:colId xmlns:a16="http://schemas.microsoft.com/office/drawing/2014/main" val="20001"/>
                    </a:ext>
                  </a:extLst>
                </a:gridCol>
                <a:gridCol w="1785950">
                  <a:extLst>
                    <a:ext uri="{9D8B030D-6E8A-4147-A177-3AD203B41FA5}">
                      <a16:colId xmlns:a16="http://schemas.microsoft.com/office/drawing/2014/main" val="20002"/>
                    </a:ext>
                  </a:extLst>
                </a:gridCol>
                <a:gridCol w="1500198">
                  <a:extLst>
                    <a:ext uri="{9D8B030D-6E8A-4147-A177-3AD203B41FA5}">
                      <a16:colId xmlns:a16="http://schemas.microsoft.com/office/drawing/2014/main" val="20003"/>
                    </a:ext>
                  </a:extLst>
                </a:gridCol>
                <a:gridCol w="1428757">
                  <a:extLst>
                    <a:ext uri="{9D8B030D-6E8A-4147-A177-3AD203B41FA5}">
                      <a16:colId xmlns:a16="http://schemas.microsoft.com/office/drawing/2014/main" val="20004"/>
                    </a:ext>
                  </a:extLst>
                </a:gridCol>
              </a:tblGrid>
              <a:tr h="464347">
                <a:tc>
                  <a:txBody>
                    <a:bodyPr/>
                    <a:lstStyle/>
                    <a:p>
                      <a:pPr algn="ctr"/>
                      <a:r>
                        <a:rPr lang="zh-CN" altLang="en-US" dirty="0"/>
                        <a:t>二进制码</a:t>
                      </a:r>
                    </a:p>
                  </a:txBody>
                  <a:tcPr/>
                </a:tc>
                <a:tc>
                  <a:txBody>
                    <a:bodyPr/>
                    <a:lstStyle/>
                    <a:p>
                      <a:pPr algn="ctr"/>
                      <a:r>
                        <a:rPr lang="zh-CN" altLang="en-US" dirty="0"/>
                        <a:t>名称</a:t>
                      </a:r>
                    </a:p>
                  </a:txBody>
                  <a:tcPr/>
                </a:tc>
                <a:tc>
                  <a:txBody>
                    <a:bodyPr/>
                    <a:lstStyle/>
                    <a:p>
                      <a:pPr algn="ctr"/>
                      <a:r>
                        <a:rPr lang="zh-CN" altLang="en-US" dirty="0"/>
                        <a:t>助记符  操作数</a:t>
                      </a:r>
                    </a:p>
                  </a:txBody>
                  <a:tcPr/>
                </a:tc>
                <a:tc>
                  <a:txBody>
                    <a:bodyPr/>
                    <a:lstStyle/>
                    <a:p>
                      <a:pPr algn="ctr"/>
                      <a:r>
                        <a:rPr lang="zh-CN" altLang="en-US" dirty="0"/>
                        <a:t>操作</a:t>
                      </a:r>
                    </a:p>
                  </a:txBody>
                  <a:tcPr/>
                </a:tc>
                <a:tc>
                  <a:txBody>
                    <a:bodyPr/>
                    <a:lstStyle/>
                    <a:p>
                      <a:pPr algn="ctr"/>
                      <a:r>
                        <a:rPr lang="zh-CN" altLang="en-US" dirty="0"/>
                        <a:t>状态影响</a:t>
                      </a:r>
                    </a:p>
                  </a:txBody>
                  <a:tcPr/>
                </a:tc>
                <a:extLst>
                  <a:ext uri="{0D108BD9-81ED-4DB2-BD59-A6C34878D82A}">
                    <a16:rowId xmlns:a16="http://schemas.microsoft.com/office/drawing/2014/main" val="10000"/>
                  </a:ext>
                </a:extLst>
              </a:tr>
              <a:tr h="464347">
                <a:tc>
                  <a:txBody>
                    <a:bodyPr/>
                    <a:lstStyle/>
                    <a:p>
                      <a:pPr algn="ctr"/>
                      <a:r>
                        <a:rPr lang="en-US" altLang="zh-CN" dirty="0"/>
                        <a:t>0000_0000_0010</a:t>
                      </a:r>
                      <a:endParaRPr lang="zh-CN" altLang="en-US" dirty="0"/>
                    </a:p>
                  </a:txBody>
                  <a:tcPr/>
                </a:tc>
                <a:tc>
                  <a:txBody>
                    <a:bodyPr/>
                    <a:lstStyle/>
                    <a:p>
                      <a:pPr algn="ctr"/>
                      <a:r>
                        <a:rPr lang="zh-CN" altLang="en-US" dirty="0"/>
                        <a:t>写</a:t>
                      </a:r>
                      <a:r>
                        <a:rPr lang="en-US" altLang="zh-CN" dirty="0"/>
                        <a:t>OPTION</a:t>
                      </a:r>
                      <a:r>
                        <a:rPr lang="zh-CN" altLang="en-US" dirty="0"/>
                        <a:t>寄存器</a:t>
                      </a:r>
                    </a:p>
                  </a:txBody>
                  <a:tcPr/>
                </a:tc>
                <a:tc>
                  <a:txBody>
                    <a:bodyPr/>
                    <a:lstStyle/>
                    <a:p>
                      <a:pPr algn="ctr"/>
                      <a:r>
                        <a:rPr lang="en-US" altLang="zh-CN" dirty="0"/>
                        <a:t>OPTION</a:t>
                      </a:r>
                      <a:endParaRPr lang="zh-CN" altLang="en-US" dirty="0"/>
                    </a:p>
                  </a:txBody>
                  <a:tcPr/>
                </a:tc>
                <a:tc>
                  <a:txBody>
                    <a:bodyPr/>
                    <a:lstStyle/>
                    <a:p>
                      <a:pPr algn="ctr"/>
                      <a:r>
                        <a:rPr lang="en-US" altLang="zh-CN" dirty="0"/>
                        <a:t>W</a:t>
                      </a:r>
                      <a:r>
                        <a:rPr lang="en-US" altLang="zh-CN" dirty="0">
                          <a:sym typeface="Wingdings" pitchFamily="2" charset="2"/>
                        </a:rPr>
                        <a:t></a:t>
                      </a:r>
                      <a:r>
                        <a:rPr lang="en-US" altLang="zh-CN" dirty="0"/>
                        <a:t>OPTION</a:t>
                      </a: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1"/>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0000_0000_0011</a:t>
                      </a:r>
                      <a:endParaRPr lang="zh-CN" altLang="en-US" dirty="0"/>
                    </a:p>
                  </a:txBody>
                  <a:tcPr/>
                </a:tc>
                <a:tc>
                  <a:txBody>
                    <a:bodyPr/>
                    <a:lstStyle/>
                    <a:p>
                      <a:pPr algn="ctr"/>
                      <a:r>
                        <a:rPr lang="zh-CN" altLang="en-US" dirty="0"/>
                        <a:t>进入睡眠状态</a:t>
                      </a:r>
                    </a:p>
                  </a:txBody>
                  <a:tcPr/>
                </a:tc>
                <a:tc>
                  <a:txBody>
                    <a:bodyPr/>
                    <a:lstStyle/>
                    <a:p>
                      <a:pPr algn="ctr"/>
                      <a:r>
                        <a:rPr lang="en-US" altLang="zh-CN" dirty="0"/>
                        <a:t>SLEEP</a:t>
                      </a:r>
                      <a:endParaRPr lang="zh-CN" altLang="en-US" dirty="0"/>
                    </a:p>
                  </a:txBody>
                  <a:tcPr/>
                </a:tc>
                <a:tc>
                  <a:txBody>
                    <a:bodyPr/>
                    <a:lstStyle/>
                    <a:p>
                      <a:pPr algn="ctr"/>
                      <a:r>
                        <a:rPr lang="en-US" altLang="zh-CN" dirty="0"/>
                        <a:t>0</a:t>
                      </a:r>
                      <a:r>
                        <a:rPr lang="en-US" altLang="zh-CN" dirty="0">
                          <a:sym typeface="Wingdings" pitchFamily="2" charset="2"/>
                        </a:rPr>
                        <a:t>WDT,</a:t>
                      </a:r>
                    </a:p>
                    <a:p>
                      <a:pPr algn="ctr"/>
                      <a:r>
                        <a:rPr lang="en-US" altLang="zh-CN" dirty="0">
                          <a:sym typeface="Wingdings" pitchFamily="2" charset="2"/>
                        </a:rPr>
                        <a:t>stop OSC</a:t>
                      </a:r>
                      <a:endParaRPr lang="zh-CN" altLang="en-US" dirty="0"/>
                    </a:p>
                  </a:txBody>
                  <a:tcPr/>
                </a:tc>
                <a:tc>
                  <a:txBody>
                    <a:bodyPr/>
                    <a:lstStyle/>
                    <a:p>
                      <a:pPr algn="ctr"/>
                      <a:r>
                        <a:rPr lang="en-US" altLang="zh-CN" dirty="0"/>
                        <a:t>TO</a:t>
                      </a:r>
                      <a:r>
                        <a:rPr lang="zh-CN" altLang="en-US" dirty="0"/>
                        <a:t>，</a:t>
                      </a:r>
                      <a:r>
                        <a:rPr lang="en-US" altLang="zh-CN" dirty="0"/>
                        <a:t>PD</a:t>
                      </a:r>
                      <a:endParaRPr lang="zh-CN" altLang="en-US" dirty="0"/>
                    </a:p>
                  </a:txBody>
                  <a:tcPr/>
                </a:tc>
                <a:extLst>
                  <a:ext uri="{0D108BD9-81ED-4DB2-BD59-A6C34878D82A}">
                    <a16:rowId xmlns:a16="http://schemas.microsoft.com/office/drawing/2014/main" val="10002"/>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0000_0000_0100</a:t>
                      </a:r>
                      <a:endParaRPr lang="zh-CN" altLang="en-US" dirty="0"/>
                    </a:p>
                  </a:txBody>
                  <a:tcPr/>
                </a:tc>
                <a:tc>
                  <a:txBody>
                    <a:bodyPr/>
                    <a:lstStyle/>
                    <a:p>
                      <a:pPr algn="ctr"/>
                      <a:r>
                        <a:rPr lang="zh-CN" altLang="en-US" dirty="0"/>
                        <a:t>清除</a:t>
                      </a:r>
                      <a:r>
                        <a:rPr lang="en-US" altLang="zh-CN" dirty="0"/>
                        <a:t>WDT</a:t>
                      </a:r>
                      <a:r>
                        <a:rPr lang="zh-CN" altLang="en-US" dirty="0"/>
                        <a:t>计时器</a:t>
                      </a:r>
                    </a:p>
                  </a:txBody>
                  <a:tcPr/>
                </a:tc>
                <a:tc>
                  <a:txBody>
                    <a:bodyPr/>
                    <a:lstStyle/>
                    <a:p>
                      <a:pPr algn="ctr"/>
                      <a:r>
                        <a:rPr lang="en-US" altLang="zh-CN" dirty="0"/>
                        <a:t>CLRWDT</a:t>
                      </a:r>
                      <a:endParaRPr lang="zh-CN" altLang="en-US" dirty="0"/>
                    </a:p>
                  </a:txBody>
                  <a:tcPr/>
                </a:tc>
                <a:tc>
                  <a:txBody>
                    <a:bodyPr/>
                    <a:lstStyle/>
                    <a:p>
                      <a:pPr algn="ctr"/>
                      <a:r>
                        <a:rPr lang="en-US" altLang="zh-CN" dirty="0"/>
                        <a:t>0</a:t>
                      </a:r>
                      <a:r>
                        <a:rPr lang="en-US" altLang="zh-CN" dirty="0">
                          <a:sym typeface="Wingdings" pitchFamily="2" charset="2"/>
                        </a:rPr>
                        <a:t>WDT</a:t>
                      </a:r>
                      <a:endParaRPr lang="zh-CN" altLang="en-US" dirty="0"/>
                    </a:p>
                  </a:txBody>
                  <a:tcPr/>
                </a:tc>
                <a:tc>
                  <a:txBody>
                    <a:bodyPr/>
                    <a:lstStyle/>
                    <a:p>
                      <a:pPr algn="ctr"/>
                      <a:r>
                        <a:rPr lang="en-US" altLang="zh-CN" dirty="0"/>
                        <a:t>TO,PD</a:t>
                      </a:r>
                      <a:endParaRPr lang="zh-CN" altLang="en-US" dirty="0"/>
                    </a:p>
                  </a:txBody>
                  <a:tcPr/>
                </a:tc>
                <a:extLst>
                  <a:ext uri="{0D108BD9-81ED-4DB2-BD59-A6C34878D82A}">
                    <a16:rowId xmlns:a16="http://schemas.microsoft.com/office/drawing/2014/main" val="10003"/>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0000_0000_0fff</a:t>
                      </a:r>
                      <a:endParaRPr lang="zh-CN" altLang="en-US" dirty="0"/>
                    </a:p>
                  </a:txBody>
                  <a:tcPr/>
                </a:tc>
                <a:tc>
                  <a:txBody>
                    <a:bodyPr/>
                    <a:lstStyle/>
                    <a:p>
                      <a:pPr algn="ctr"/>
                      <a:r>
                        <a:rPr lang="zh-CN" altLang="en-US" dirty="0"/>
                        <a:t>设置</a:t>
                      </a:r>
                      <a:r>
                        <a:rPr lang="en-US" altLang="zh-CN" dirty="0"/>
                        <a:t>IO</a:t>
                      </a:r>
                      <a:r>
                        <a:rPr lang="zh-CN" altLang="en-US" dirty="0"/>
                        <a:t>状态</a:t>
                      </a:r>
                    </a:p>
                  </a:txBody>
                  <a:tcPr/>
                </a:tc>
                <a:tc>
                  <a:txBody>
                    <a:bodyPr/>
                    <a:lstStyle/>
                    <a:p>
                      <a:pPr algn="ctr"/>
                      <a:r>
                        <a:rPr lang="en-US" altLang="zh-CN" dirty="0"/>
                        <a:t>TRIS f</a:t>
                      </a:r>
                      <a:endParaRPr lang="zh-CN" altLang="en-US" dirty="0"/>
                    </a:p>
                  </a:txBody>
                  <a:tcPr/>
                </a:tc>
                <a:tc>
                  <a:txBody>
                    <a:bodyPr/>
                    <a:lstStyle/>
                    <a:p>
                      <a:pPr algn="ctr"/>
                      <a:r>
                        <a:rPr lang="en-US" altLang="zh-CN" dirty="0"/>
                        <a:t>W</a:t>
                      </a:r>
                      <a:r>
                        <a:rPr lang="en-US" altLang="zh-CN" dirty="0">
                          <a:sym typeface="Wingdings" pitchFamily="2" charset="2"/>
                        </a:rPr>
                        <a:t>IO</a:t>
                      </a: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4"/>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1000_kkkk_kkkk</a:t>
                      </a:r>
                      <a:endParaRPr lang="zh-CN" altLang="en-US" dirty="0"/>
                    </a:p>
                  </a:txBody>
                  <a:tcPr/>
                </a:tc>
                <a:tc>
                  <a:txBody>
                    <a:bodyPr/>
                    <a:lstStyle/>
                    <a:p>
                      <a:pPr algn="ctr"/>
                      <a:r>
                        <a:rPr lang="zh-CN" altLang="en-US" dirty="0"/>
                        <a:t>子程序带参数返回</a:t>
                      </a:r>
                    </a:p>
                  </a:txBody>
                  <a:tcPr/>
                </a:tc>
                <a:tc>
                  <a:txBody>
                    <a:bodyPr/>
                    <a:lstStyle/>
                    <a:p>
                      <a:pPr algn="ctr"/>
                      <a:r>
                        <a:rPr lang="en-US" altLang="zh-CN" dirty="0"/>
                        <a:t>RETLW k</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err="1"/>
                        <a:t>k</a:t>
                      </a:r>
                      <a:r>
                        <a:rPr lang="en-US" altLang="zh-CN" dirty="0" err="1">
                          <a:sym typeface="Wingdings" pitchFamily="2" charset="2"/>
                        </a:rPr>
                        <a:t>W</a:t>
                      </a:r>
                      <a:r>
                        <a:rPr lang="en-US" altLang="zh-CN" dirty="0">
                          <a:sym typeface="Wingdings" pitchFamily="2" charset="2"/>
                        </a:rPr>
                        <a:t>,</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err="1">
                          <a:sym typeface="Wingdings" pitchFamily="2" charset="2"/>
                        </a:rPr>
                        <a:t>stackPC</a:t>
                      </a: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5"/>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1001_kkkk_kkkk</a:t>
                      </a:r>
                      <a:endParaRPr lang="zh-CN" altLang="en-US" dirty="0"/>
                    </a:p>
                  </a:txBody>
                  <a:tcPr/>
                </a:tc>
                <a:tc>
                  <a:txBody>
                    <a:bodyPr/>
                    <a:lstStyle/>
                    <a:p>
                      <a:pPr algn="ctr"/>
                      <a:r>
                        <a:rPr lang="zh-CN" altLang="en-US" dirty="0"/>
                        <a:t>调用子程序</a:t>
                      </a:r>
                    </a:p>
                  </a:txBody>
                  <a:tcPr/>
                </a:tc>
                <a:tc>
                  <a:txBody>
                    <a:bodyPr/>
                    <a:lstStyle/>
                    <a:p>
                      <a:pPr algn="ctr"/>
                      <a:r>
                        <a:rPr lang="en-US" altLang="zh-CN" dirty="0"/>
                        <a:t>CALL k</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PC+1</a:t>
                      </a:r>
                      <a:r>
                        <a:rPr lang="en-US" altLang="zh-CN" dirty="0">
                          <a:sym typeface="Wingdings" pitchFamily="2" charset="2"/>
                        </a:rPr>
                        <a:t>stack</a:t>
                      </a:r>
                    </a:p>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K</a:t>
                      </a:r>
                      <a:r>
                        <a:rPr lang="en-US" altLang="zh-CN" dirty="0">
                          <a:sym typeface="Wingdings" pitchFamily="2" charset="2"/>
                        </a:rPr>
                        <a:t>PC</a:t>
                      </a: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6"/>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101k_kkkk_kkkk</a:t>
                      </a:r>
                      <a:endParaRPr lang="zh-CN" altLang="en-US" dirty="0"/>
                    </a:p>
                  </a:txBody>
                  <a:tcPr/>
                </a:tc>
                <a:tc>
                  <a:txBody>
                    <a:bodyPr/>
                    <a:lstStyle/>
                    <a:p>
                      <a:pPr algn="ctr"/>
                      <a:r>
                        <a:rPr lang="zh-CN" altLang="en-US" dirty="0"/>
                        <a:t>跳转</a:t>
                      </a:r>
                    </a:p>
                  </a:txBody>
                  <a:tcPr/>
                </a:tc>
                <a:tc>
                  <a:txBody>
                    <a:bodyPr/>
                    <a:lstStyle/>
                    <a:p>
                      <a:pPr algn="ctr"/>
                      <a:r>
                        <a:rPr lang="en-US" altLang="zh-CN" dirty="0"/>
                        <a:t>GOTO k</a:t>
                      </a:r>
                      <a:endParaRPr lang="zh-CN" altLang="en-US" dirty="0"/>
                    </a:p>
                  </a:txBody>
                  <a:tcPr/>
                </a:tc>
                <a:tc>
                  <a:txBody>
                    <a:bodyPr/>
                    <a:lstStyle/>
                    <a:p>
                      <a:pPr algn="ctr"/>
                      <a:r>
                        <a:rPr lang="en-US" altLang="zh-CN" dirty="0" err="1"/>
                        <a:t>k</a:t>
                      </a:r>
                      <a:r>
                        <a:rPr lang="en-US" altLang="zh-CN" dirty="0" err="1">
                          <a:sym typeface="Wingdings" pitchFamily="2" charset="2"/>
                        </a:rPr>
                        <a:t>PC</a:t>
                      </a:r>
                      <a:endParaRPr lang="zh-CN" altLang="en-US" dirty="0"/>
                    </a:p>
                  </a:txBody>
                  <a:tcPr/>
                </a:tc>
                <a:tc>
                  <a:txBody>
                    <a:bodyPr/>
                    <a:lstStyle/>
                    <a:p>
                      <a:pPr algn="ctr"/>
                      <a:r>
                        <a:rPr lang="zh-CN" altLang="en-US" dirty="0"/>
                        <a:t>无</a:t>
                      </a:r>
                    </a:p>
                  </a:txBody>
                  <a:tcPr/>
                </a:tc>
                <a:extLst>
                  <a:ext uri="{0D108BD9-81ED-4DB2-BD59-A6C34878D82A}">
                    <a16:rowId xmlns:a16="http://schemas.microsoft.com/office/drawing/2014/main" val="10007"/>
                  </a:ext>
                </a:extLst>
              </a:tr>
            </a:tbl>
          </a:graphicData>
        </a:graphic>
      </p:graphicFrame>
    </p:spTree>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26</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PIC</a:t>
            </a:r>
            <a:r>
              <a:rPr lang="zh-CN" altLang="en-US" b="1" dirty="0"/>
              <a:t>指令集</a:t>
            </a:r>
            <a:r>
              <a:rPr lang="en-US" altLang="zh-CN" b="1" dirty="0"/>
              <a:t>--</a:t>
            </a:r>
            <a:r>
              <a:rPr lang="zh-CN" altLang="en-US" dirty="0"/>
              <a:t>常数以及控制操作类</a:t>
            </a:r>
            <a:endParaRPr lang="zh-CN" altLang="en-US" b="1" dirty="0"/>
          </a:p>
        </p:txBody>
      </p:sp>
      <p:graphicFrame>
        <p:nvGraphicFramePr>
          <p:cNvPr id="5" name="表格 4"/>
          <p:cNvGraphicFramePr>
            <a:graphicFrameLocks noGrp="1"/>
          </p:cNvGraphicFramePr>
          <p:nvPr/>
        </p:nvGraphicFramePr>
        <p:xfrm>
          <a:off x="285720" y="1714488"/>
          <a:ext cx="8643995" cy="2848934"/>
        </p:xfrm>
        <a:graphic>
          <a:graphicData uri="http://schemas.openxmlformats.org/drawingml/2006/table">
            <a:tbl>
              <a:tblPr firstRow="1" bandRow="1">
                <a:tableStyleId>{00A15C55-8517-42AA-B614-E9B94910E393}</a:tableStyleId>
              </a:tblPr>
              <a:tblGrid>
                <a:gridCol w="2071702">
                  <a:extLst>
                    <a:ext uri="{9D8B030D-6E8A-4147-A177-3AD203B41FA5}">
                      <a16:colId xmlns:a16="http://schemas.microsoft.com/office/drawing/2014/main" val="20000"/>
                    </a:ext>
                  </a:extLst>
                </a:gridCol>
                <a:gridCol w="1857388">
                  <a:extLst>
                    <a:ext uri="{9D8B030D-6E8A-4147-A177-3AD203B41FA5}">
                      <a16:colId xmlns:a16="http://schemas.microsoft.com/office/drawing/2014/main" val="20001"/>
                    </a:ext>
                  </a:extLst>
                </a:gridCol>
                <a:gridCol w="1785950">
                  <a:extLst>
                    <a:ext uri="{9D8B030D-6E8A-4147-A177-3AD203B41FA5}">
                      <a16:colId xmlns:a16="http://schemas.microsoft.com/office/drawing/2014/main" val="20002"/>
                    </a:ext>
                  </a:extLst>
                </a:gridCol>
                <a:gridCol w="1500198">
                  <a:extLst>
                    <a:ext uri="{9D8B030D-6E8A-4147-A177-3AD203B41FA5}">
                      <a16:colId xmlns:a16="http://schemas.microsoft.com/office/drawing/2014/main" val="20003"/>
                    </a:ext>
                  </a:extLst>
                </a:gridCol>
                <a:gridCol w="1428757">
                  <a:extLst>
                    <a:ext uri="{9D8B030D-6E8A-4147-A177-3AD203B41FA5}">
                      <a16:colId xmlns:a16="http://schemas.microsoft.com/office/drawing/2014/main" val="20004"/>
                    </a:ext>
                  </a:extLst>
                </a:gridCol>
              </a:tblGrid>
              <a:tr h="464347">
                <a:tc>
                  <a:txBody>
                    <a:bodyPr/>
                    <a:lstStyle/>
                    <a:p>
                      <a:pPr algn="ctr"/>
                      <a:r>
                        <a:rPr lang="zh-CN" altLang="en-US" dirty="0"/>
                        <a:t>二进制码</a:t>
                      </a:r>
                    </a:p>
                  </a:txBody>
                  <a:tcPr/>
                </a:tc>
                <a:tc>
                  <a:txBody>
                    <a:bodyPr/>
                    <a:lstStyle/>
                    <a:p>
                      <a:pPr algn="ctr"/>
                      <a:r>
                        <a:rPr lang="zh-CN" altLang="en-US" dirty="0"/>
                        <a:t>名称</a:t>
                      </a:r>
                    </a:p>
                  </a:txBody>
                  <a:tcPr/>
                </a:tc>
                <a:tc>
                  <a:txBody>
                    <a:bodyPr/>
                    <a:lstStyle/>
                    <a:p>
                      <a:pPr algn="ctr"/>
                      <a:r>
                        <a:rPr lang="zh-CN" altLang="en-US" dirty="0"/>
                        <a:t>助记符  操作数</a:t>
                      </a:r>
                    </a:p>
                  </a:txBody>
                  <a:tcPr/>
                </a:tc>
                <a:tc>
                  <a:txBody>
                    <a:bodyPr/>
                    <a:lstStyle/>
                    <a:p>
                      <a:pPr algn="ctr"/>
                      <a:r>
                        <a:rPr lang="zh-CN" altLang="en-US" dirty="0"/>
                        <a:t>操作</a:t>
                      </a:r>
                    </a:p>
                  </a:txBody>
                  <a:tcPr/>
                </a:tc>
                <a:tc>
                  <a:txBody>
                    <a:bodyPr/>
                    <a:lstStyle/>
                    <a:p>
                      <a:pPr algn="ctr"/>
                      <a:r>
                        <a:rPr lang="zh-CN" altLang="en-US" dirty="0"/>
                        <a:t>状态影响</a:t>
                      </a:r>
                    </a:p>
                  </a:txBody>
                  <a:tcPr/>
                </a:tc>
                <a:extLst>
                  <a:ext uri="{0D108BD9-81ED-4DB2-BD59-A6C34878D82A}">
                    <a16:rowId xmlns:a16="http://schemas.microsoft.com/office/drawing/2014/main" val="10000"/>
                  </a:ext>
                </a:extLst>
              </a:tr>
              <a:tr h="464347">
                <a:tc>
                  <a:txBody>
                    <a:bodyPr/>
                    <a:lstStyle/>
                    <a:p>
                      <a:pPr algn="ctr"/>
                      <a:r>
                        <a:rPr lang="en-US" altLang="zh-CN" dirty="0"/>
                        <a:t>1100_kkkk_kkkk</a:t>
                      </a:r>
                      <a:endParaRPr lang="zh-CN" altLang="en-US" dirty="0"/>
                    </a:p>
                  </a:txBody>
                  <a:tcPr/>
                </a:tc>
                <a:tc>
                  <a:txBody>
                    <a:bodyPr/>
                    <a:lstStyle/>
                    <a:p>
                      <a:pPr algn="ctr"/>
                      <a:r>
                        <a:rPr lang="zh-CN" altLang="en-US" dirty="0"/>
                        <a:t>常数置入</a:t>
                      </a:r>
                      <a:r>
                        <a:rPr lang="en-US" altLang="zh-CN" dirty="0"/>
                        <a:t>W</a:t>
                      </a:r>
                      <a:endParaRPr lang="zh-CN" altLang="en-US" dirty="0"/>
                    </a:p>
                  </a:txBody>
                  <a:tcPr/>
                </a:tc>
                <a:tc>
                  <a:txBody>
                    <a:bodyPr/>
                    <a:lstStyle/>
                    <a:p>
                      <a:pPr algn="ctr"/>
                      <a:r>
                        <a:rPr lang="en-US" altLang="zh-CN" dirty="0"/>
                        <a:t>MOVLW W, k</a:t>
                      </a:r>
                      <a:endParaRPr lang="zh-CN" altLang="en-US" dirty="0"/>
                    </a:p>
                  </a:txBody>
                  <a:tcPr/>
                </a:tc>
                <a:tc>
                  <a:txBody>
                    <a:bodyPr/>
                    <a:lstStyle/>
                    <a:p>
                      <a:pPr algn="ctr"/>
                      <a:r>
                        <a:rPr lang="en-US" altLang="zh-CN" dirty="0" err="1">
                          <a:sym typeface="Wingdings" pitchFamily="2" charset="2"/>
                        </a:rPr>
                        <a:t>kW</a:t>
                      </a:r>
                      <a:endParaRPr lang="zh-CN" altLang="en-US" dirty="0"/>
                    </a:p>
                  </a:txBody>
                  <a:tcPr/>
                </a:tc>
                <a:tc>
                  <a:txBody>
                    <a:bodyPr/>
                    <a:lstStyle/>
                    <a:p>
                      <a:pPr algn="ctr"/>
                      <a:r>
                        <a:rPr lang="en-US" altLang="zh-CN" dirty="0"/>
                        <a:t>NO</a:t>
                      </a:r>
                      <a:endParaRPr lang="zh-CN" altLang="en-US" dirty="0"/>
                    </a:p>
                  </a:txBody>
                  <a:tcPr/>
                </a:tc>
                <a:extLst>
                  <a:ext uri="{0D108BD9-81ED-4DB2-BD59-A6C34878D82A}">
                    <a16:rowId xmlns:a16="http://schemas.microsoft.com/office/drawing/2014/main" val="10001"/>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1101_kkkk_kkkk</a:t>
                      </a:r>
                      <a:endParaRPr lang="zh-CN" altLang="en-US" dirty="0"/>
                    </a:p>
                  </a:txBody>
                  <a:tcPr/>
                </a:tc>
                <a:tc>
                  <a:txBody>
                    <a:bodyPr/>
                    <a:lstStyle/>
                    <a:p>
                      <a:pPr algn="ctr"/>
                      <a:r>
                        <a:rPr lang="zh-CN" altLang="en-US" dirty="0"/>
                        <a:t>常数和</a:t>
                      </a:r>
                      <a:r>
                        <a:rPr lang="en-US" altLang="zh-CN" dirty="0"/>
                        <a:t>W</a:t>
                      </a:r>
                      <a:r>
                        <a:rPr lang="zh-CN" altLang="en-US" dirty="0"/>
                        <a:t>做或运算</a:t>
                      </a:r>
                    </a:p>
                  </a:txBody>
                  <a:tcPr/>
                </a:tc>
                <a:tc>
                  <a:txBody>
                    <a:bodyPr/>
                    <a:lstStyle/>
                    <a:p>
                      <a:pPr algn="ctr"/>
                      <a:r>
                        <a:rPr lang="en-US" altLang="zh-CN" dirty="0"/>
                        <a:t>IORLW  k</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sym typeface="Wingdings" pitchFamily="2" charset="2"/>
                        </a:rPr>
                        <a:t>k v WW</a:t>
                      </a:r>
                      <a:endParaRPr lang="zh-CN" altLang="en-US" dirty="0"/>
                    </a:p>
                  </a:txBody>
                  <a:tcPr/>
                </a:tc>
                <a:tc>
                  <a:txBody>
                    <a:bodyPr/>
                    <a:lstStyle/>
                    <a:p>
                      <a:pPr algn="ctr"/>
                      <a:r>
                        <a:rPr lang="en-US" altLang="zh-CN" dirty="0"/>
                        <a:t>TO,PD</a:t>
                      </a:r>
                      <a:endParaRPr lang="zh-CN" altLang="en-US" dirty="0"/>
                    </a:p>
                  </a:txBody>
                  <a:tcPr/>
                </a:tc>
                <a:extLst>
                  <a:ext uri="{0D108BD9-81ED-4DB2-BD59-A6C34878D82A}">
                    <a16:rowId xmlns:a16="http://schemas.microsoft.com/office/drawing/2014/main" val="10002"/>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1110_kkkk_kkkk</a:t>
                      </a:r>
                      <a:endParaRPr lang="zh-CN" altLang="en-US" dirty="0"/>
                    </a:p>
                  </a:txBody>
                  <a:tcPr/>
                </a:tc>
                <a:tc>
                  <a:txBody>
                    <a:bodyPr/>
                    <a:lstStyle/>
                    <a:p>
                      <a:pPr algn="ctr"/>
                      <a:r>
                        <a:rPr lang="zh-CN" altLang="en-US" dirty="0"/>
                        <a:t>常数和</a:t>
                      </a:r>
                      <a:r>
                        <a:rPr lang="en-US" altLang="zh-CN" dirty="0"/>
                        <a:t>W</a:t>
                      </a:r>
                      <a:r>
                        <a:rPr lang="zh-CN" altLang="en-US" dirty="0"/>
                        <a:t>做与运算</a:t>
                      </a:r>
                    </a:p>
                  </a:txBody>
                  <a:tcPr/>
                </a:tc>
                <a:tc>
                  <a:txBody>
                    <a:bodyPr/>
                    <a:lstStyle/>
                    <a:p>
                      <a:pPr algn="ctr"/>
                      <a:r>
                        <a:rPr lang="en-US" altLang="zh-CN" dirty="0"/>
                        <a:t>ANDLW W ,k</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sym typeface="Wingdings" pitchFamily="2" charset="2"/>
                        </a:rPr>
                        <a:t>k ^ W W</a:t>
                      </a:r>
                      <a:endParaRPr lang="zh-CN" altLang="en-US" dirty="0"/>
                    </a:p>
                  </a:txBody>
                  <a:tcPr/>
                </a:tc>
                <a:tc>
                  <a:txBody>
                    <a:bodyPr/>
                    <a:lstStyle/>
                    <a:p>
                      <a:pPr algn="ctr"/>
                      <a:r>
                        <a:rPr lang="en-US" altLang="zh-CN" dirty="0"/>
                        <a:t>NO</a:t>
                      </a:r>
                      <a:endParaRPr lang="zh-CN" altLang="en-US" dirty="0"/>
                    </a:p>
                  </a:txBody>
                  <a:tcPr/>
                </a:tc>
                <a:extLst>
                  <a:ext uri="{0D108BD9-81ED-4DB2-BD59-A6C34878D82A}">
                    <a16:rowId xmlns:a16="http://schemas.microsoft.com/office/drawing/2014/main" val="10003"/>
                  </a:ext>
                </a:extLst>
              </a:tr>
              <a:tr h="4643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a:t>1111_kkkk_kkkk</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dirty="0"/>
                        <a:t>常数和</a:t>
                      </a:r>
                      <a:r>
                        <a:rPr lang="en-US" altLang="zh-CN" dirty="0"/>
                        <a:t>W</a:t>
                      </a:r>
                      <a:r>
                        <a:rPr lang="zh-CN" altLang="en-US" dirty="0"/>
                        <a:t>做异或运算</a:t>
                      </a:r>
                    </a:p>
                  </a:txBody>
                  <a:tcPr/>
                </a:tc>
                <a:tc>
                  <a:txBody>
                    <a:bodyPr/>
                    <a:lstStyle/>
                    <a:p>
                      <a:pPr algn="ctr"/>
                      <a:r>
                        <a:rPr lang="en-US" altLang="zh-CN" dirty="0"/>
                        <a:t>XORLW W ,k</a:t>
                      </a:r>
                      <a:endParaRPr lang="zh-CN" alt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dirty="0" err="1">
                          <a:sym typeface="Wingdings" pitchFamily="2" charset="2"/>
                        </a:rPr>
                        <a:t>k⊕WW</a:t>
                      </a:r>
                      <a:endParaRPr lang="zh-CN" altLang="en-US" dirty="0"/>
                    </a:p>
                  </a:txBody>
                  <a:tcPr/>
                </a:tc>
                <a:tc>
                  <a:txBody>
                    <a:bodyPr/>
                    <a:lstStyle/>
                    <a:p>
                      <a:pPr algn="ctr"/>
                      <a:r>
                        <a:rPr lang="en-US" altLang="zh-CN" dirty="0"/>
                        <a:t>Z</a:t>
                      </a:r>
                      <a:endParaRPr lang="zh-CN" altLang="en-US" dirty="0"/>
                    </a:p>
                  </a:txBody>
                  <a:tcPr/>
                </a:tc>
                <a:extLst>
                  <a:ext uri="{0D108BD9-81ED-4DB2-BD59-A6C34878D82A}">
                    <a16:rowId xmlns:a16="http://schemas.microsoft.com/office/drawing/2014/main" val="10004"/>
                  </a:ext>
                </a:extLst>
              </a:tr>
            </a:tbl>
          </a:graphicData>
        </a:graphic>
      </p:graphicFrame>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27</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6" name="文本框 5">
            <a:extLst>
              <a:ext uri="{FF2B5EF4-FFF2-40B4-BE49-F238E27FC236}">
                <a16:creationId xmlns:a16="http://schemas.microsoft.com/office/drawing/2014/main" id="{78BA1D5A-E8BA-44B5-B715-5E3344442035}"/>
              </a:ext>
            </a:extLst>
          </p:cNvPr>
          <p:cNvSpPr txBox="1"/>
          <p:nvPr/>
        </p:nvSpPr>
        <p:spPr>
          <a:xfrm>
            <a:off x="2483768" y="2132856"/>
            <a:ext cx="3525324" cy="2120452"/>
          </a:xfrm>
          <a:prstGeom prst="rect">
            <a:avLst/>
          </a:prstGeom>
          <a:noFill/>
        </p:spPr>
        <p:txBody>
          <a:bodyPr wrap="none" rtlCol="0">
            <a:spAutoFit/>
          </a:bodyPr>
          <a:lstStyle/>
          <a:p>
            <a:pPr algn="ctr">
              <a:lnSpc>
                <a:spcPct val="150000"/>
              </a:lnSpc>
            </a:pPr>
            <a:r>
              <a:rPr lang="zh-CN" altLang="en-US" b="1" dirty="0"/>
              <a:t>小结</a:t>
            </a:r>
            <a:endParaRPr lang="en-US" altLang="zh-CN" b="1" dirty="0"/>
          </a:p>
          <a:p>
            <a:pPr marL="285750" indent="-285750">
              <a:lnSpc>
                <a:spcPct val="150000"/>
              </a:lnSpc>
              <a:buFont typeface="Arial" panose="020B0604020202020204" pitchFamily="34" charset="0"/>
              <a:buChar char="•"/>
            </a:pPr>
            <a:r>
              <a:rPr lang="en-US" altLang="zh-CN" dirty="0"/>
              <a:t>CPU</a:t>
            </a:r>
            <a:r>
              <a:rPr lang="zh-CN" altLang="en-US" dirty="0"/>
              <a:t>是如何实现灵活编程的？</a:t>
            </a:r>
            <a:endParaRPr lang="en-US" altLang="zh-CN" dirty="0"/>
          </a:p>
          <a:p>
            <a:pPr marL="285750" indent="-285750">
              <a:lnSpc>
                <a:spcPct val="150000"/>
              </a:lnSpc>
              <a:buFont typeface="Arial" panose="020B0604020202020204" pitchFamily="34" charset="0"/>
              <a:buChar char="•"/>
            </a:pPr>
            <a:r>
              <a:rPr lang="zh-CN" altLang="en-US" dirty="0"/>
              <a:t>指令集是什么？</a:t>
            </a:r>
            <a:endParaRPr lang="en-US" altLang="zh-CN" dirty="0"/>
          </a:p>
          <a:p>
            <a:pPr marL="285750" indent="-285750">
              <a:lnSpc>
                <a:spcPct val="150000"/>
              </a:lnSpc>
              <a:buFont typeface="Arial" panose="020B0604020202020204" pitchFamily="34" charset="0"/>
              <a:buChar char="•"/>
            </a:pPr>
            <a:r>
              <a:rPr lang="en-US" altLang="zh-CN" dirty="0"/>
              <a:t>RISC</a:t>
            </a:r>
            <a:r>
              <a:rPr lang="zh-CN" altLang="en-US" dirty="0"/>
              <a:t>与</a:t>
            </a:r>
            <a:r>
              <a:rPr lang="en-US" altLang="zh-CN" dirty="0"/>
              <a:t>CISC</a:t>
            </a:r>
            <a:r>
              <a:rPr lang="zh-CN" altLang="en-US" dirty="0"/>
              <a:t>有什么区别？</a:t>
            </a:r>
            <a:endParaRPr lang="en-US" altLang="zh-CN" dirty="0"/>
          </a:p>
          <a:p>
            <a:pPr marL="285750" indent="-285750">
              <a:lnSpc>
                <a:spcPct val="150000"/>
              </a:lnSpc>
              <a:buFont typeface="Arial" panose="020B0604020202020204" pitchFamily="34" charset="0"/>
              <a:buChar char="•"/>
            </a:pPr>
            <a:r>
              <a:rPr lang="en-US" altLang="zh-CN" dirty="0"/>
              <a:t>PIC MCU</a:t>
            </a:r>
            <a:r>
              <a:rPr lang="zh-CN" altLang="en-US" dirty="0"/>
              <a:t>的指令集分为几类？</a:t>
            </a:r>
            <a:endParaRPr lang="en-US" altLang="zh-CN" dirty="0"/>
          </a:p>
        </p:txBody>
      </p:sp>
    </p:spTree>
    <p:extLst>
      <p:ext uri="{BB962C8B-B14F-4D97-AF65-F5344CB8AC3E}">
        <p14:creationId xmlns:p14="http://schemas.microsoft.com/office/powerpoint/2010/main" val="2705220003"/>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28</a:t>
            </a:fld>
            <a:endParaRPr lang="en-US" altLang="zh-TW"/>
          </a:p>
        </p:txBody>
      </p:sp>
      <p:sp>
        <p:nvSpPr>
          <p:cNvPr id="3" name="标题 3"/>
          <p:cNvSpPr txBox="1">
            <a:spLocks/>
          </p:cNvSpPr>
          <p:nvPr/>
        </p:nvSpPr>
        <p:spPr>
          <a:xfrm>
            <a:off x="0" y="0"/>
            <a:ext cx="7675562" cy="1015663"/>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4800" b="1" i="0" u="none" strike="noStrike" kern="0" cap="none" spc="0" normalizeH="0" baseline="0" noProof="0" dirty="0">
                <a:ln>
                  <a:noFill/>
                </a:ln>
                <a:solidFill>
                  <a:schemeClr val="tx1"/>
                </a:solidFill>
                <a:effectLst/>
                <a:uLnTx/>
                <a:uFillTx/>
                <a:latin typeface="楷体" pitchFamily="49" charset="-122"/>
                <a:ea typeface="楷体" pitchFamily="49" charset="-122"/>
                <a:cs typeface="+mj-cs"/>
              </a:rPr>
              <a:t>第</a:t>
            </a:r>
            <a:r>
              <a:rPr lang="en-US" altLang="zh-CN" sz="4800" b="1" kern="0" dirty="0">
                <a:latin typeface="楷体" pitchFamily="49" charset="-122"/>
                <a:ea typeface="楷体" pitchFamily="49" charset="-122"/>
                <a:cs typeface="+mj-cs"/>
              </a:rPr>
              <a:t>2</a:t>
            </a:r>
            <a:r>
              <a:rPr kumimoji="0" lang="zh-CN" altLang="en-US" sz="4800" b="1" i="0" u="none" strike="noStrike" kern="0" cap="none" spc="0" normalizeH="0" baseline="0" noProof="0" dirty="0">
                <a:ln>
                  <a:noFill/>
                </a:ln>
                <a:solidFill>
                  <a:schemeClr val="tx1"/>
                </a:solidFill>
                <a:effectLst/>
                <a:uLnTx/>
                <a:uFillTx/>
                <a:latin typeface="楷体" pitchFamily="49" charset="-122"/>
                <a:ea typeface="楷体" pitchFamily="49" charset="-122"/>
                <a:cs typeface="+mj-cs"/>
              </a:rPr>
              <a:t>章  </a:t>
            </a:r>
            <a:r>
              <a:rPr kumimoji="0" lang="en-US" altLang="zh-CN" sz="4800" b="1" i="0" u="none" strike="noStrike" kern="0" cap="none" spc="0" normalizeH="0" baseline="0" noProof="0" dirty="0">
                <a:ln>
                  <a:noFill/>
                </a:ln>
                <a:solidFill>
                  <a:schemeClr val="tx1"/>
                </a:solidFill>
                <a:effectLst/>
                <a:uLnTx/>
                <a:uFillTx/>
                <a:latin typeface="楷体" pitchFamily="49" charset="-122"/>
                <a:ea typeface="楷体" pitchFamily="49" charset="-122"/>
                <a:cs typeface="+mj-cs"/>
              </a:rPr>
              <a:t>PIC</a:t>
            </a:r>
            <a:r>
              <a:rPr kumimoji="0" lang="zh-CN" altLang="en-US" sz="4800" b="1" i="0" u="none" strike="noStrike" kern="0" cap="none" spc="0" normalizeH="0" baseline="0" noProof="0" dirty="0">
                <a:ln>
                  <a:noFill/>
                </a:ln>
                <a:solidFill>
                  <a:schemeClr val="tx1"/>
                </a:solidFill>
                <a:effectLst/>
                <a:uLnTx/>
                <a:uFillTx/>
                <a:latin typeface="楷体" pitchFamily="49" charset="-122"/>
                <a:ea typeface="楷体" pitchFamily="49" charset="-122"/>
                <a:cs typeface="+mj-cs"/>
              </a:rPr>
              <a:t>处理器指令集</a:t>
            </a:r>
          </a:p>
        </p:txBody>
      </p:sp>
      <p:sp>
        <p:nvSpPr>
          <p:cNvPr id="4" name="TextBox 3"/>
          <p:cNvSpPr txBox="1"/>
          <p:nvPr/>
        </p:nvSpPr>
        <p:spPr>
          <a:xfrm>
            <a:off x="395536" y="2996952"/>
            <a:ext cx="8501122" cy="1003608"/>
          </a:xfrm>
          <a:prstGeom prst="rect">
            <a:avLst/>
          </a:prstGeom>
          <a:noFill/>
          <a:ln>
            <a:noFill/>
          </a:ln>
          <a:effectLst/>
        </p:spPr>
        <p:style>
          <a:lnRef idx="0">
            <a:schemeClr val="dk1"/>
          </a:lnRef>
          <a:fillRef idx="3">
            <a:schemeClr val="dk1"/>
          </a:fillRef>
          <a:effectRef idx="3">
            <a:schemeClr val="dk1"/>
          </a:effectRef>
          <a:fontRef idx="minor">
            <a:schemeClr val="lt1"/>
          </a:fontRef>
        </p:style>
        <p:txBody>
          <a:bodyPr wrap="square" rtlCol="0">
            <a:spAutoFit/>
          </a:bodyPr>
          <a:lstStyle/>
          <a:p>
            <a:pPr algn="ctr">
              <a:lnSpc>
                <a:spcPct val="120000"/>
              </a:lnSpc>
            </a:pPr>
            <a:r>
              <a:rPr lang="zh-CN" altLang="en-US" sz="5400" dirty="0">
                <a:solidFill>
                  <a:schemeClr val="tx1"/>
                </a:solidFill>
              </a:rPr>
              <a:t>谢谢！</a:t>
            </a:r>
          </a:p>
        </p:txBody>
      </p:sp>
    </p:spTree>
    <p:extLst>
      <p:ext uri="{BB962C8B-B14F-4D97-AF65-F5344CB8AC3E}">
        <p14:creationId xmlns:p14="http://schemas.microsoft.com/office/powerpoint/2010/main" val="428885281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3</a:t>
            </a:fld>
            <a:endParaRPr lang="en-US" altLang="zh-TW"/>
          </a:p>
        </p:txBody>
      </p:sp>
      <p:sp>
        <p:nvSpPr>
          <p:cNvPr id="4" name="TextBox 3"/>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5" name="TextBox 4"/>
          <p:cNvSpPr txBox="1"/>
          <p:nvPr/>
        </p:nvSpPr>
        <p:spPr>
          <a:xfrm>
            <a:off x="-32" y="1142984"/>
            <a:ext cx="8286808"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指令集是什么？</a:t>
            </a:r>
          </a:p>
        </p:txBody>
      </p:sp>
      <p:sp>
        <p:nvSpPr>
          <p:cNvPr id="6" name="TextBox 5"/>
          <p:cNvSpPr txBox="1"/>
          <p:nvPr/>
        </p:nvSpPr>
        <p:spPr>
          <a:xfrm>
            <a:off x="-32" y="1571612"/>
            <a:ext cx="8643998" cy="2585323"/>
          </a:xfrm>
          <a:prstGeom prst="rect">
            <a:avLst/>
          </a:prstGeom>
          <a:noFill/>
        </p:spPr>
        <p:txBody>
          <a:bodyPr wrap="square" rtlCol="0">
            <a:spAutoFit/>
          </a:bodyPr>
          <a:lstStyle/>
          <a:p>
            <a:pPr marL="342900" indent="-342900">
              <a:buFont typeface="+mj-lt"/>
              <a:buAutoNum type="alphaLcParenR"/>
            </a:pPr>
            <a:r>
              <a:rPr lang="en-US" altLang="zh-CN" dirty="0"/>
              <a:t>CPU</a:t>
            </a:r>
            <a:r>
              <a:rPr lang="zh-CN" altLang="en-US" dirty="0"/>
              <a:t>的主要任务就是计算，所有的操作都可以看成计算，例如</a:t>
            </a:r>
            <a:r>
              <a:rPr lang="en-US" altLang="zh-CN" dirty="0"/>
              <a:t>:C=A+B</a:t>
            </a:r>
            <a:r>
              <a:rPr lang="zh-CN" altLang="en-US" dirty="0"/>
              <a:t>，我们一看就知道这是什么意思，但是，</a:t>
            </a:r>
            <a:r>
              <a:rPr lang="en-US" altLang="zh-CN" dirty="0"/>
              <a:t>CPU</a:t>
            </a:r>
            <a:r>
              <a:rPr lang="zh-CN" altLang="en-US" dirty="0"/>
              <a:t>就是只能认识</a:t>
            </a:r>
            <a:r>
              <a:rPr lang="en-US" altLang="zh-CN" dirty="0"/>
              <a:t>0</a:t>
            </a:r>
            <a:r>
              <a:rPr lang="zh-CN" altLang="en-US" dirty="0"/>
              <a:t>和</a:t>
            </a:r>
            <a:r>
              <a:rPr lang="en-US" altLang="zh-CN" dirty="0"/>
              <a:t>1</a:t>
            </a:r>
            <a:r>
              <a:rPr lang="zh-CN" altLang="en-US" dirty="0"/>
              <a:t>，不认识这句话的意思，更谈不上知道</a:t>
            </a:r>
            <a:r>
              <a:rPr lang="en-US" altLang="zh-CN" dirty="0"/>
              <a:t>C=A+B</a:t>
            </a:r>
            <a:r>
              <a:rPr lang="zh-CN" altLang="en-US" dirty="0"/>
              <a:t>和</a:t>
            </a:r>
            <a:r>
              <a:rPr lang="en-US" altLang="zh-CN" dirty="0"/>
              <a:t>C=B+A</a:t>
            </a:r>
            <a:r>
              <a:rPr lang="zh-CN" altLang="en-US" dirty="0"/>
              <a:t>是相同的意思。因此，我们需要定义一套规则，让计算机能够理解人类的意图。</a:t>
            </a:r>
            <a:endParaRPr lang="en-US" altLang="zh-CN" dirty="0"/>
          </a:p>
          <a:p>
            <a:pPr marL="342900" indent="-342900">
              <a:buFont typeface="+mj-lt"/>
              <a:buAutoNum type="alphaLcParenR"/>
            </a:pPr>
            <a:r>
              <a:rPr lang="zh-CN" altLang="en-US" dirty="0"/>
              <a:t>我们将</a:t>
            </a:r>
            <a:r>
              <a:rPr lang="en-US" altLang="zh-CN" dirty="0"/>
              <a:t>A</a:t>
            </a:r>
            <a:r>
              <a:rPr lang="zh-CN" altLang="en-US" dirty="0"/>
              <a:t>、</a:t>
            </a:r>
            <a:r>
              <a:rPr lang="en-US" altLang="zh-CN" dirty="0"/>
              <a:t>B</a:t>
            </a:r>
            <a:r>
              <a:rPr lang="zh-CN" altLang="en-US" dirty="0"/>
              <a:t>、</a:t>
            </a:r>
            <a:r>
              <a:rPr lang="en-US" altLang="zh-CN" dirty="0"/>
              <a:t>C</a:t>
            </a:r>
            <a:r>
              <a:rPr lang="zh-CN" altLang="en-US" dirty="0"/>
              <a:t>称为操作数，“</a:t>
            </a:r>
            <a:r>
              <a:rPr lang="en-US" altLang="zh-CN" dirty="0"/>
              <a:t>+</a:t>
            </a:r>
            <a:r>
              <a:rPr lang="zh-CN" altLang="en-US" dirty="0"/>
              <a:t>”称为操作码。处理器中做运算的单元称为</a:t>
            </a:r>
            <a:r>
              <a:rPr lang="en-US" altLang="zh-CN" dirty="0"/>
              <a:t>ALU</a:t>
            </a:r>
            <a:r>
              <a:rPr lang="zh-CN" altLang="en-US" dirty="0"/>
              <a:t>，操作码告诉</a:t>
            </a:r>
            <a:r>
              <a:rPr lang="en-US" altLang="zh-CN" dirty="0"/>
              <a:t>ALU</a:t>
            </a:r>
            <a:r>
              <a:rPr lang="zh-CN" altLang="en-US" dirty="0"/>
              <a:t>需要进行什么样的计算。一般情况下，操作数存放在存储器（</a:t>
            </a:r>
            <a:r>
              <a:rPr lang="en-US" altLang="zh-CN" dirty="0"/>
              <a:t>memory</a:t>
            </a:r>
            <a:r>
              <a:rPr lang="zh-CN" altLang="en-US" dirty="0"/>
              <a:t>）里面，由于存储器中访问数据很慢，因此在离</a:t>
            </a:r>
            <a:r>
              <a:rPr lang="en-US" altLang="zh-CN" dirty="0"/>
              <a:t>ALU</a:t>
            </a:r>
            <a:r>
              <a:rPr lang="zh-CN" altLang="en-US" dirty="0"/>
              <a:t>很近的地方，放置了一些寄存器（</a:t>
            </a:r>
            <a:r>
              <a:rPr lang="en-US" altLang="zh-CN" dirty="0"/>
              <a:t>Registers</a:t>
            </a:r>
            <a:r>
              <a:rPr lang="zh-CN" altLang="en-US" dirty="0"/>
              <a:t>）</a:t>
            </a:r>
            <a:r>
              <a:rPr lang="en-US" altLang="zh-CN" dirty="0"/>
              <a:t>,</a:t>
            </a:r>
            <a:r>
              <a:rPr lang="zh-CN" altLang="en-US" dirty="0"/>
              <a:t>这样的中间的计算结果就可以存储在寄存器中，不用每次都经过存储器。</a:t>
            </a:r>
          </a:p>
        </p:txBody>
      </p:sp>
      <p:graphicFrame>
        <p:nvGraphicFramePr>
          <p:cNvPr id="7" name="表格 6"/>
          <p:cNvGraphicFramePr>
            <a:graphicFrameLocks noGrp="1"/>
          </p:cNvGraphicFramePr>
          <p:nvPr/>
        </p:nvGraphicFramePr>
        <p:xfrm>
          <a:off x="1262082" y="4214818"/>
          <a:ext cx="6096000" cy="74168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gridCol w="609600">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tblGrid>
              <a:tr h="370840">
                <a:tc>
                  <a:txBody>
                    <a:bodyPr/>
                    <a:lstStyle/>
                    <a:p>
                      <a:r>
                        <a:rPr lang="zh-CN" altLang="en-US" sz="1600" dirty="0"/>
                        <a:t>地址</a:t>
                      </a:r>
                    </a:p>
                  </a:txBody>
                  <a:tcPr/>
                </a:tc>
                <a:tc>
                  <a:txBody>
                    <a:bodyPr/>
                    <a:lstStyle/>
                    <a:p>
                      <a:r>
                        <a:rPr lang="en-US" altLang="zh-CN" dirty="0"/>
                        <a:t>#0</a:t>
                      </a:r>
                      <a:endParaRPr lang="zh-CN" altLang="en-US" dirty="0"/>
                    </a:p>
                  </a:txBody>
                  <a:tcPr/>
                </a:tc>
                <a:tc>
                  <a:txBody>
                    <a:bodyPr/>
                    <a:lstStyle/>
                    <a:p>
                      <a:r>
                        <a:rPr lang="en-US" altLang="zh-CN" dirty="0"/>
                        <a:t>#1</a:t>
                      </a:r>
                      <a:endParaRPr lang="zh-CN" altLang="en-US" dirty="0"/>
                    </a:p>
                  </a:txBody>
                  <a:tcPr/>
                </a:tc>
                <a:tc>
                  <a:txBody>
                    <a:bodyPr/>
                    <a:lstStyle/>
                    <a:p>
                      <a:r>
                        <a:rPr lang="en-US" altLang="zh-CN" dirty="0"/>
                        <a:t>#2</a:t>
                      </a:r>
                      <a:endParaRPr lang="zh-CN" altLang="en-US" dirty="0"/>
                    </a:p>
                  </a:txBody>
                  <a:tcPr/>
                </a:tc>
                <a:tc>
                  <a:txBody>
                    <a:bodyPr/>
                    <a:lstStyle/>
                    <a:p>
                      <a:r>
                        <a:rPr lang="en-US" altLang="zh-CN" dirty="0"/>
                        <a:t>#3</a:t>
                      </a:r>
                      <a:endParaRPr lang="zh-CN" altLang="en-US" dirty="0"/>
                    </a:p>
                  </a:txBody>
                  <a:tcPr/>
                </a:tc>
                <a:tc>
                  <a:txBody>
                    <a:bodyPr/>
                    <a:lstStyle/>
                    <a:p>
                      <a:r>
                        <a:rPr lang="en-US" altLang="zh-CN" dirty="0"/>
                        <a:t>#4</a:t>
                      </a:r>
                      <a:endParaRPr lang="zh-CN" altLang="en-US" dirty="0"/>
                    </a:p>
                  </a:txBody>
                  <a:tcPr/>
                </a:tc>
                <a:tc>
                  <a:txBody>
                    <a:bodyPr/>
                    <a:lstStyle/>
                    <a:p>
                      <a:r>
                        <a:rPr lang="en-US" altLang="zh-CN" dirty="0"/>
                        <a:t>#5</a:t>
                      </a:r>
                      <a:endParaRPr lang="zh-CN" altLang="en-US" dirty="0"/>
                    </a:p>
                  </a:txBody>
                  <a:tcPr/>
                </a:tc>
                <a:tc>
                  <a:txBody>
                    <a:bodyPr/>
                    <a:lstStyle/>
                    <a:p>
                      <a:r>
                        <a:rPr lang="en-US" altLang="zh-CN" dirty="0"/>
                        <a:t>#6</a:t>
                      </a:r>
                      <a:endParaRPr lang="zh-CN" altLang="en-US" dirty="0"/>
                    </a:p>
                  </a:txBody>
                  <a:tcPr/>
                </a:tc>
                <a:tc>
                  <a:txBody>
                    <a:bodyPr/>
                    <a:lstStyle/>
                    <a:p>
                      <a:r>
                        <a:rPr lang="zh-CN" altLang="en-US" dirty="0"/>
                        <a:t>。。</a:t>
                      </a:r>
                    </a:p>
                  </a:txBody>
                  <a:tcPr/>
                </a:tc>
                <a:tc>
                  <a:txBody>
                    <a:bodyPr/>
                    <a:lstStyle/>
                    <a:p>
                      <a:r>
                        <a:rPr lang="zh-CN" altLang="en-US" dirty="0"/>
                        <a:t>。。</a:t>
                      </a:r>
                    </a:p>
                  </a:txBody>
                  <a:tcPr/>
                </a:tc>
                <a:extLst>
                  <a:ext uri="{0D108BD9-81ED-4DB2-BD59-A6C34878D82A}">
                    <a16:rowId xmlns:a16="http://schemas.microsoft.com/office/drawing/2014/main" val="10000"/>
                  </a:ext>
                </a:extLst>
              </a:tr>
              <a:tr h="370840">
                <a:tc>
                  <a:txBody>
                    <a:bodyPr/>
                    <a:lstStyle/>
                    <a:p>
                      <a:r>
                        <a:rPr lang="zh-CN" altLang="en-US" dirty="0"/>
                        <a:t>值</a:t>
                      </a:r>
                    </a:p>
                  </a:txBody>
                  <a:tcPr/>
                </a:tc>
                <a:tc>
                  <a:txBody>
                    <a:bodyPr/>
                    <a:lstStyle/>
                    <a:p>
                      <a:r>
                        <a:rPr lang="en-US" altLang="zh-CN" dirty="0"/>
                        <a:t>A</a:t>
                      </a:r>
                      <a:endParaRPr lang="zh-CN" altLang="en-US" dirty="0"/>
                    </a:p>
                  </a:txBody>
                  <a:tcPr/>
                </a:tc>
                <a:tc>
                  <a:txBody>
                    <a:bodyPr/>
                    <a:lstStyle/>
                    <a:p>
                      <a:r>
                        <a:rPr lang="en-US" altLang="zh-CN" dirty="0"/>
                        <a:t>B</a:t>
                      </a:r>
                      <a:endParaRPr lang="zh-CN" altLang="en-US" dirty="0"/>
                    </a:p>
                  </a:txBody>
                  <a:tcPr/>
                </a:tc>
                <a:tc>
                  <a:txBody>
                    <a:bodyPr/>
                    <a:lstStyle/>
                    <a:p>
                      <a:r>
                        <a:rPr lang="en-US" altLang="zh-CN" dirty="0"/>
                        <a:t>C</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extLst>
                  <a:ext uri="{0D108BD9-81ED-4DB2-BD59-A6C34878D82A}">
                    <a16:rowId xmlns:a16="http://schemas.microsoft.com/office/drawing/2014/main" val="10001"/>
                  </a:ext>
                </a:extLst>
              </a:tr>
            </a:tbl>
          </a:graphicData>
        </a:graphic>
      </p:graphicFrame>
      <p:sp>
        <p:nvSpPr>
          <p:cNvPr id="8" name="TextBox 7"/>
          <p:cNvSpPr txBox="1"/>
          <p:nvPr/>
        </p:nvSpPr>
        <p:spPr>
          <a:xfrm>
            <a:off x="47668" y="4429132"/>
            <a:ext cx="1142976" cy="369332"/>
          </a:xfrm>
          <a:prstGeom prst="rect">
            <a:avLst/>
          </a:prstGeom>
          <a:noFill/>
        </p:spPr>
        <p:txBody>
          <a:bodyPr wrap="square" rtlCol="0">
            <a:spAutoFit/>
          </a:bodyPr>
          <a:lstStyle/>
          <a:p>
            <a:r>
              <a:rPr lang="en-US" altLang="zh-CN" dirty="0"/>
              <a:t>memory</a:t>
            </a:r>
            <a:endParaRPr lang="zh-CN" altLang="en-US" dirty="0"/>
          </a:p>
        </p:txBody>
      </p:sp>
      <p:pic>
        <p:nvPicPr>
          <p:cNvPr id="1027" name="Picture 3"/>
          <p:cNvPicPr>
            <a:picLocks noChangeAspect="1" noChangeArrowheads="1"/>
          </p:cNvPicPr>
          <p:nvPr/>
        </p:nvPicPr>
        <p:blipFill>
          <a:blip r:embed="rId2"/>
          <a:srcRect/>
          <a:stretch>
            <a:fillRect/>
          </a:stretch>
        </p:blipFill>
        <p:spPr bwMode="auto">
          <a:xfrm>
            <a:off x="1643042" y="5500702"/>
            <a:ext cx="1071570" cy="1033494"/>
          </a:xfrm>
          <a:prstGeom prst="rect">
            <a:avLst/>
          </a:prstGeom>
          <a:noFill/>
          <a:ln w="9525">
            <a:noFill/>
            <a:miter lim="800000"/>
            <a:headEnd/>
            <a:tailEnd/>
          </a:ln>
          <a:effectLst/>
        </p:spPr>
      </p:pic>
      <p:sp>
        <p:nvSpPr>
          <p:cNvPr id="17" name="上下箭头 16"/>
          <p:cNvSpPr/>
          <p:nvPr/>
        </p:nvSpPr>
        <p:spPr bwMode="auto">
          <a:xfrm flipH="1">
            <a:off x="2188827" y="5000636"/>
            <a:ext cx="97158" cy="428628"/>
          </a:xfrm>
          <a:prstGeom prst="up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
        <p:nvSpPr>
          <p:cNvPr id="18" name="TextBox 17"/>
          <p:cNvSpPr txBox="1"/>
          <p:nvPr/>
        </p:nvSpPr>
        <p:spPr>
          <a:xfrm>
            <a:off x="357158" y="5857892"/>
            <a:ext cx="1142976" cy="369332"/>
          </a:xfrm>
          <a:prstGeom prst="rect">
            <a:avLst/>
          </a:prstGeom>
          <a:noFill/>
        </p:spPr>
        <p:txBody>
          <a:bodyPr wrap="square" rtlCol="0">
            <a:spAutoFit/>
          </a:bodyPr>
          <a:lstStyle/>
          <a:p>
            <a:r>
              <a:rPr lang="en-US" altLang="zh-CN" dirty="0"/>
              <a:t>register</a:t>
            </a:r>
            <a:endParaRPr lang="zh-CN" altLang="en-US" dirty="0"/>
          </a:p>
        </p:txBody>
      </p:sp>
      <p:sp>
        <p:nvSpPr>
          <p:cNvPr id="19" name="TextBox 18"/>
          <p:cNvSpPr txBox="1"/>
          <p:nvPr/>
        </p:nvSpPr>
        <p:spPr>
          <a:xfrm>
            <a:off x="4143372" y="5500702"/>
            <a:ext cx="1571636" cy="92333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endParaRPr lang="en-US" altLang="zh-CN" dirty="0"/>
          </a:p>
          <a:p>
            <a:pPr algn="ctr"/>
            <a:r>
              <a:rPr lang="en-US" altLang="zh-CN" dirty="0"/>
              <a:t>ALU</a:t>
            </a:r>
          </a:p>
          <a:p>
            <a:pPr algn="ctr"/>
            <a:endParaRPr lang="en-US" altLang="zh-CN" dirty="0"/>
          </a:p>
        </p:txBody>
      </p:sp>
      <p:sp>
        <p:nvSpPr>
          <p:cNvPr id="21" name="左右箭头 20"/>
          <p:cNvSpPr/>
          <p:nvPr/>
        </p:nvSpPr>
        <p:spPr bwMode="auto">
          <a:xfrm>
            <a:off x="2857488" y="5903611"/>
            <a:ext cx="1143008" cy="97158"/>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
        <p:nvSpPr>
          <p:cNvPr id="22" name="上下箭头 21"/>
          <p:cNvSpPr/>
          <p:nvPr/>
        </p:nvSpPr>
        <p:spPr bwMode="auto">
          <a:xfrm flipH="1">
            <a:off x="4786314" y="5000636"/>
            <a:ext cx="97158" cy="428628"/>
          </a:xfrm>
          <a:prstGeom prst="up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4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
        <p:nvSpPr>
          <p:cNvPr id="23" name="TextBox 22"/>
          <p:cNvSpPr txBox="1"/>
          <p:nvPr/>
        </p:nvSpPr>
        <p:spPr>
          <a:xfrm>
            <a:off x="6429388" y="5429264"/>
            <a:ext cx="1857388"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zh-CN" altLang="en-US" dirty="0"/>
              <a:t>处理器运算模型</a:t>
            </a: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4</a:t>
            </a:fld>
            <a:endParaRPr lang="en-US" altLang="zh-TW"/>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指令集是什么？</a:t>
            </a:r>
          </a:p>
        </p:txBody>
      </p:sp>
      <p:sp>
        <p:nvSpPr>
          <p:cNvPr id="5" name="TextBox 4"/>
          <p:cNvSpPr txBox="1"/>
          <p:nvPr/>
        </p:nvSpPr>
        <p:spPr>
          <a:xfrm>
            <a:off x="142844" y="2143116"/>
            <a:ext cx="6000792" cy="64633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zh-CN" altLang="en-US" dirty="0"/>
              <a:t>以前学习过汇编语言的同学应该很清楚一个基本的</a:t>
            </a:r>
            <a:r>
              <a:rPr lang="en-US" altLang="zh-CN" dirty="0"/>
              <a:t>C=A+B</a:t>
            </a:r>
            <a:r>
              <a:rPr lang="zh-CN" altLang="en-US" dirty="0"/>
              <a:t>操作，使用</a:t>
            </a:r>
            <a:r>
              <a:rPr lang="en-US" altLang="zh-CN" dirty="0"/>
              <a:t>8086</a:t>
            </a:r>
            <a:r>
              <a:rPr lang="zh-CN" altLang="en-US" dirty="0"/>
              <a:t>汇编语言可以写成如下：</a:t>
            </a:r>
          </a:p>
        </p:txBody>
      </p:sp>
      <p:sp>
        <p:nvSpPr>
          <p:cNvPr id="6" name="TextBox 5"/>
          <p:cNvSpPr txBox="1"/>
          <p:nvPr/>
        </p:nvSpPr>
        <p:spPr>
          <a:xfrm>
            <a:off x="142844" y="3429000"/>
            <a:ext cx="6072230" cy="1200329"/>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altLang="zh-CN" dirty="0"/>
              <a:t>load  R3,  #0 ;  	</a:t>
            </a:r>
            <a:r>
              <a:rPr lang="zh-CN" altLang="en-US" dirty="0"/>
              <a:t>从内存地址</a:t>
            </a:r>
            <a:r>
              <a:rPr lang="en-US" altLang="zh-CN" dirty="0"/>
              <a:t>0</a:t>
            </a:r>
            <a:r>
              <a:rPr lang="zh-CN" altLang="en-US" dirty="0"/>
              <a:t>处取</a:t>
            </a:r>
            <a:r>
              <a:rPr lang="en-US" altLang="zh-CN" dirty="0"/>
              <a:t>A</a:t>
            </a:r>
            <a:r>
              <a:rPr lang="zh-CN" altLang="en-US" dirty="0"/>
              <a:t>这个值，放在</a:t>
            </a:r>
            <a:r>
              <a:rPr lang="en-US" altLang="zh-CN" dirty="0"/>
              <a:t>R3</a:t>
            </a:r>
            <a:r>
              <a:rPr lang="zh-CN" altLang="en-US" dirty="0"/>
              <a:t>中</a:t>
            </a:r>
            <a:endParaRPr lang="en-US" altLang="zh-CN" dirty="0"/>
          </a:p>
          <a:p>
            <a:r>
              <a:rPr lang="en-US" altLang="zh-CN" dirty="0"/>
              <a:t>load  R2,  #1 ;     	</a:t>
            </a:r>
            <a:r>
              <a:rPr lang="zh-CN" altLang="en-US" dirty="0"/>
              <a:t>从内存地址</a:t>
            </a:r>
            <a:r>
              <a:rPr lang="en-US" altLang="zh-CN" dirty="0"/>
              <a:t>1</a:t>
            </a:r>
            <a:r>
              <a:rPr lang="zh-CN" altLang="en-US" dirty="0"/>
              <a:t>处取</a:t>
            </a:r>
            <a:r>
              <a:rPr lang="en-US" altLang="zh-CN" dirty="0"/>
              <a:t>B</a:t>
            </a:r>
            <a:r>
              <a:rPr lang="zh-CN" altLang="en-US" dirty="0"/>
              <a:t>这个值，放在</a:t>
            </a:r>
            <a:r>
              <a:rPr lang="en-US" altLang="zh-CN" dirty="0"/>
              <a:t>R2</a:t>
            </a:r>
            <a:r>
              <a:rPr lang="zh-CN" altLang="en-US" dirty="0"/>
              <a:t>中</a:t>
            </a:r>
            <a:endParaRPr lang="en-US" altLang="zh-CN" dirty="0"/>
          </a:p>
          <a:p>
            <a:r>
              <a:rPr lang="en-US" altLang="zh-CN" dirty="0"/>
              <a:t>add  R0</a:t>
            </a:r>
            <a:r>
              <a:rPr lang="zh-CN" altLang="en-US" dirty="0"/>
              <a:t>， </a:t>
            </a:r>
            <a:r>
              <a:rPr lang="en-US" altLang="zh-CN" dirty="0"/>
              <a:t>R3</a:t>
            </a:r>
            <a:r>
              <a:rPr lang="zh-CN" altLang="en-US" dirty="0"/>
              <a:t>，</a:t>
            </a:r>
            <a:r>
              <a:rPr lang="en-US" altLang="zh-CN" dirty="0"/>
              <a:t>R2 </a:t>
            </a:r>
            <a:r>
              <a:rPr lang="zh-CN" altLang="en-US" dirty="0"/>
              <a:t>；把</a:t>
            </a:r>
            <a:r>
              <a:rPr lang="en-US" altLang="zh-CN" dirty="0"/>
              <a:t>R3</a:t>
            </a:r>
            <a:r>
              <a:rPr lang="zh-CN" altLang="en-US" dirty="0"/>
              <a:t>和</a:t>
            </a:r>
            <a:r>
              <a:rPr lang="en-US" altLang="zh-CN" dirty="0"/>
              <a:t>R2</a:t>
            </a:r>
            <a:r>
              <a:rPr lang="zh-CN" altLang="en-US" dirty="0"/>
              <a:t>相加，结果放在</a:t>
            </a:r>
            <a:r>
              <a:rPr lang="en-US" altLang="zh-CN" dirty="0"/>
              <a:t>R0</a:t>
            </a:r>
            <a:r>
              <a:rPr lang="zh-CN" altLang="en-US" dirty="0"/>
              <a:t>中</a:t>
            </a:r>
            <a:endParaRPr lang="en-US" altLang="zh-CN" dirty="0"/>
          </a:p>
          <a:p>
            <a:r>
              <a:rPr lang="en-US" altLang="zh-CN" dirty="0"/>
              <a:t>store R0, #2 ; 	</a:t>
            </a:r>
            <a:r>
              <a:rPr lang="zh-CN" altLang="en-US" dirty="0"/>
              <a:t>把</a:t>
            </a:r>
            <a:r>
              <a:rPr lang="en-US" altLang="zh-CN" dirty="0"/>
              <a:t>R0</a:t>
            </a:r>
            <a:r>
              <a:rPr lang="zh-CN" altLang="en-US" dirty="0"/>
              <a:t>中的值放在内存地址</a:t>
            </a:r>
            <a:r>
              <a:rPr lang="en-US" altLang="zh-CN" dirty="0"/>
              <a:t>2</a:t>
            </a:r>
            <a:r>
              <a:rPr lang="zh-CN" altLang="en-US" dirty="0"/>
              <a:t>中</a:t>
            </a:r>
            <a:r>
              <a:rPr lang="en-US" altLang="zh-CN" dirty="0"/>
              <a:t> </a:t>
            </a:r>
            <a:endParaRPr lang="zh-CN" altLang="en-US" dirty="0"/>
          </a:p>
        </p:txBody>
      </p:sp>
      <p:sp>
        <p:nvSpPr>
          <p:cNvPr id="7" name="TextBox 6"/>
          <p:cNvSpPr txBox="1"/>
          <p:nvPr/>
        </p:nvSpPr>
        <p:spPr>
          <a:xfrm>
            <a:off x="6405546" y="1707923"/>
            <a:ext cx="2357454" cy="4524315"/>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每行语句就是一条指令，</a:t>
            </a:r>
            <a:r>
              <a:rPr lang="en-US" altLang="zh-CN" dirty="0"/>
              <a:t>load </a:t>
            </a:r>
            <a:r>
              <a:rPr lang="zh-CN" altLang="en-US" dirty="0"/>
              <a:t>、</a:t>
            </a:r>
            <a:r>
              <a:rPr lang="en-US" altLang="zh-CN" dirty="0"/>
              <a:t>add</a:t>
            </a:r>
            <a:r>
              <a:rPr lang="zh-CN" altLang="en-US" dirty="0"/>
              <a:t>、</a:t>
            </a:r>
            <a:r>
              <a:rPr lang="en-US" altLang="zh-CN" dirty="0"/>
              <a:t>store</a:t>
            </a:r>
            <a:r>
              <a:rPr lang="zh-CN" altLang="en-US" dirty="0"/>
              <a:t>为操作码，后面跟着的是操作数，“；”后面为注释，这种指令的写法就是汇编语言格式。</a:t>
            </a:r>
            <a:endParaRPr lang="en-US" altLang="zh-CN" dirty="0"/>
          </a:p>
          <a:p>
            <a:r>
              <a:rPr lang="zh-CN" altLang="en-US" dirty="0"/>
              <a:t>处理器公司对外发布的指令手册，就使用汇编语言来进行描述。</a:t>
            </a:r>
            <a:endParaRPr lang="en-US" altLang="zh-CN" dirty="0"/>
          </a:p>
          <a:p>
            <a:r>
              <a:rPr lang="zh-CN" altLang="en-US" dirty="0"/>
              <a:t>由于计算机只能认识</a:t>
            </a:r>
            <a:r>
              <a:rPr lang="en-US" altLang="zh-CN" dirty="0"/>
              <a:t>0</a:t>
            </a:r>
            <a:r>
              <a:rPr lang="zh-CN" altLang="en-US" dirty="0"/>
              <a:t>和</a:t>
            </a:r>
            <a:r>
              <a:rPr lang="en-US" altLang="zh-CN" dirty="0"/>
              <a:t>1</a:t>
            </a:r>
            <a:r>
              <a:rPr lang="zh-CN" altLang="en-US" dirty="0"/>
              <a:t>这两个数字，不认识</a:t>
            </a:r>
            <a:r>
              <a:rPr lang="en-US" altLang="zh-CN" dirty="0"/>
              <a:t>load</a:t>
            </a:r>
            <a:r>
              <a:rPr lang="zh-CN" altLang="en-US" dirty="0"/>
              <a:t>、</a:t>
            </a:r>
            <a:r>
              <a:rPr lang="en-US" altLang="zh-CN" dirty="0"/>
              <a:t>add</a:t>
            </a:r>
            <a:r>
              <a:rPr lang="zh-CN" altLang="en-US" dirty="0"/>
              <a:t>这些字，因此，这些字要被编码为计算机能识别的格式。</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amond(in)">
                                      <p:cBhvr>
                                        <p:cTn id="13" dur="20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5</a:t>
            </a:fld>
            <a:endParaRPr lang="en-US" altLang="zh-TW"/>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8286808"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指令集是什么？</a:t>
            </a:r>
          </a:p>
        </p:txBody>
      </p:sp>
      <p:sp>
        <p:nvSpPr>
          <p:cNvPr id="5" name="TextBox 4"/>
          <p:cNvSpPr txBox="1"/>
          <p:nvPr/>
        </p:nvSpPr>
        <p:spPr>
          <a:xfrm>
            <a:off x="214282" y="1714488"/>
            <a:ext cx="8001056" cy="646331"/>
          </a:xfrm>
          <a:prstGeom prst="rect">
            <a:avLst/>
          </a:prstGeom>
          <a:noFill/>
        </p:spPr>
        <p:txBody>
          <a:bodyPr wrap="square" rtlCol="0">
            <a:spAutoFit/>
          </a:bodyPr>
          <a:lstStyle/>
          <a:p>
            <a:r>
              <a:rPr lang="zh-CN" altLang="en-US" dirty="0"/>
              <a:t>我们对操作码进行编码，假设处理器只有</a:t>
            </a:r>
            <a:r>
              <a:rPr lang="en-US" altLang="zh-CN" dirty="0"/>
              <a:t>4</a:t>
            </a:r>
            <a:r>
              <a:rPr lang="zh-CN" altLang="en-US" dirty="0"/>
              <a:t>条指令，那么每条指令用</a:t>
            </a:r>
            <a:r>
              <a:rPr lang="en-US" altLang="zh-CN" dirty="0"/>
              <a:t>2bit</a:t>
            </a:r>
            <a:r>
              <a:rPr lang="zh-CN" altLang="en-US" dirty="0"/>
              <a:t>即可以表示：</a:t>
            </a:r>
          </a:p>
        </p:txBody>
      </p:sp>
      <p:graphicFrame>
        <p:nvGraphicFramePr>
          <p:cNvPr id="6" name="表格 5"/>
          <p:cNvGraphicFramePr>
            <a:graphicFrameLocks noGrp="1"/>
          </p:cNvGraphicFramePr>
          <p:nvPr/>
        </p:nvGraphicFramePr>
        <p:xfrm>
          <a:off x="285718" y="2500306"/>
          <a:ext cx="8501124" cy="1112520"/>
        </p:xfrm>
        <a:graphic>
          <a:graphicData uri="http://schemas.openxmlformats.org/drawingml/2006/table">
            <a:tbl>
              <a:tblPr firstRow="1" bandRow="1">
                <a:tableStyleId>{5C22544A-7EE6-4342-B048-85BDC9FD1C3A}</a:tableStyleId>
              </a:tblPr>
              <a:tblGrid>
                <a:gridCol w="2125281">
                  <a:extLst>
                    <a:ext uri="{9D8B030D-6E8A-4147-A177-3AD203B41FA5}">
                      <a16:colId xmlns:a16="http://schemas.microsoft.com/office/drawing/2014/main" val="20000"/>
                    </a:ext>
                  </a:extLst>
                </a:gridCol>
                <a:gridCol w="2125281">
                  <a:extLst>
                    <a:ext uri="{9D8B030D-6E8A-4147-A177-3AD203B41FA5}">
                      <a16:colId xmlns:a16="http://schemas.microsoft.com/office/drawing/2014/main" val="20001"/>
                    </a:ext>
                  </a:extLst>
                </a:gridCol>
                <a:gridCol w="2125281">
                  <a:extLst>
                    <a:ext uri="{9D8B030D-6E8A-4147-A177-3AD203B41FA5}">
                      <a16:colId xmlns:a16="http://schemas.microsoft.com/office/drawing/2014/main" val="20002"/>
                    </a:ext>
                  </a:extLst>
                </a:gridCol>
                <a:gridCol w="2125281">
                  <a:extLst>
                    <a:ext uri="{9D8B030D-6E8A-4147-A177-3AD203B41FA5}">
                      <a16:colId xmlns:a16="http://schemas.microsoft.com/office/drawing/2014/main" val="20003"/>
                    </a:ext>
                  </a:extLst>
                </a:gridCol>
              </a:tblGrid>
              <a:tr h="370840">
                <a:tc>
                  <a:txBody>
                    <a:bodyPr/>
                    <a:lstStyle/>
                    <a:p>
                      <a:r>
                        <a:rPr lang="zh-CN" altLang="en-US" sz="1600" dirty="0"/>
                        <a:t>人类认识的操作码</a:t>
                      </a:r>
                    </a:p>
                  </a:txBody>
                  <a:tcPr/>
                </a:tc>
                <a:tc>
                  <a:txBody>
                    <a:bodyPr/>
                    <a:lstStyle/>
                    <a:p>
                      <a:r>
                        <a:rPr lang="zh-CN" altLang="en-US" sz="1600" dirty="0"/>
                        <a:t>计算机认识的操作码</a:t>
                      </a:r>
                    </a:p>
                  </a:txBody>
                  <a:tcPr/>
                </a:tc>
                <a:tc>
                  <a:txBody>
                    <a:bodyPr/>
                    <a:lstStyle/>
                    <a:p>
                      <a:r>
                        <a:rPr lang="zh-CN" altLang="en-US" sz="1600" dirty="0"/>
                        <a:t>人类认识的操作码</a:t>
                      </a:r>
                    </a:p>
                  </a:txBody>
                  <a:tcPr/>
                </a:tc>
                <a:tc>
                  <a:txBody>
                    <a:bodyPr/>
                    <a:lstStyle/>
                    <a:p>
                      <a:r>
                        <a:rPr lang="zh-CN" altLang="en-US" sz="1600" dirty="0"/>
                        <a:t>计算机认识的操作码</a:t>
                      </a:r>
                    </a:p>
                  </a:txBody>
                  <a:tcPr/>
                </a:tc>
                <a:extLst>
                  <a:ext uri="{0D108BD9-81ED-4DB2-BD59-A6C34878D82A}">
                    <a16:rowId xmlns:a16="http://schemas.microsoft.com/office/drawing/2014/main" val="10000"/>
                  </a:ext>
                </a:extLst>
              </a:tr>
              <a:tr h="370840">
                <a:tc>
                  <a:txBody>
                    <a:bodyPr/>
                    <a:lstStyle/>
                    <a:p>
                      <a:r>
                        <a:rPr lang="en-US" altLang="zh-CN" sz="1600" dirty="0"/>
                        <a:t>load</a:t>
                      </a:r>
                      <a:endParaRPr lang="zh-CN" altLang="en-US" sz="1600" dirty="0"/>
                    </a:p>
                  </a:txBody>
                  <a:tcPr/>
                </a:tc>
                <a:tc>
                  <a:txBody>
                    <a:bodyPr/>
                    <a:lstStyle/>
                    <a:p>
                      <a:r>
                        <a:rPr lang="en-US" altLang="zh-CN" sz="1600" dirty="0"/>
                        <a:t>00</a:t>
                      </a:r>
                      <a:endParaRPr lang="zh-CN" altLang="en-US" sz="1600" dirty="0"/>
                    </a:p>
                  </a:txBody>
                  <a:tcPr/>
                </a:tc>
                <a:tc>
                  <a:txBody>
                    <a:bodyPr/>
                    <a:lstStyle/>
                    <a:p>
                      <a:r>
                        <a:rPr lang="en-US" altLang="zh-CN" sz="1600" dirty="0"/>
                        <a:t>store</a:t>
                      </a:r>
                      <a:endParaRPr lang="zh-CN" altLang="en-US" sz="1600" dirty="0"/>
                    </a:p>
                  </a:txBody>
                  <a:tcPr/>
                </a:tc>
                <a:tc>
                  <a:txBody>
                    <a:bodyPr/>
                    <a:lstStyle/>
                    <a:p>
                      <a:r>
                        <a:rPr lang="en-US" altLang="zh-CN" sz="1600" dirty="0"/>
                        <a:t>10</a:t>
                      </a:r>
                      <a:endParaRPr lang="zh-CN" altLang="en-US" sz="1600" dirty="0"/>
                    </a:p>
                  </a:txBody>
                  <a:tcPr/>
                </a:tc>
                <a:extLst>
                  <a:ext uri="{0D108BD9-81ED-4DB2-BD59-A6C34878D82A}">
                    <a16:rowId xmlns:a16="http://schemas.microsoft.com/office/drawing/2014/main" val="10001"/>
                  </a:ext>
                </a:extLst>
              </a:tr>
              <a:tr h="370840">
                <a:tc>
                  <a:txBody>
                    <a:bodyPr/>
                    <a:lstStyle/>
                    <a:p>
                      <a:r>
                        <a:rPr lang="en-US" altLang="zh-CN" sz="1600" dirty="0"/>
                        <a:t>add</a:t>
                      </a:r>
                      <a:endParaRPr lang="zh-CN" altLang="en-US" sz="1600" dirty="0"/>
                    </a:p>
                  </a:txBody>
                  <a:tcPr/>
                </a:tc>
                <a:tc>
                  <a:txBody>
                    <a:bodyPr/>
                    <a:lstStyle/>
                    <a:p>
                      <a:r>
                        <a:rPr lang="en-US" altLang="zh-CN" sz="1600" dirty="0"/>
                        <a:t>01</a:t>
                      </a:r>
                      <a:endParaRPr lang="zh-CN" altLang="en-US" sz="1600" dirty="0"/>
                    </a:p>
                  </a:txBody>
                  <a:tcPr/>
                </a:tc>
                <a:tc>
                  <a:txBody>
                    <a:bodyPr/>
                    <a:lstStyle/>
                    <a:p>
                      <a:r>
                        <a:rPr lang="zh-CN" altLang="en-US" sz="1600" dirty="0"/>
                        <a:t>。。。</a:t>
                      </a:r>
                    </a:p>
                  </a:txBody>
                  <a:tcPr/>
                </a:tc>
                <a:tc>
                  <a:txBody>
                    <a:bodyPr/>
                    <a:lstStyle/>
                    <a:p>
                      <a:r>
                        <a:rPr lang="en-US" altLang="zh-CN" sz="1600" dirty="0"/>
                        <a:t>11</a:t>
                      </a:r>
                      <a:endParaRPr lang="zh-CN" altLang="en-US" sz="1600" dirty="0"/>
                    </a:p>
                  </a:txBody>
                  <a:tcPr/>
                </a:tc>
                <a:extLst>
                  <a:ext uri="{0D108BD9-81ED-4DB2-BD59-A6C34878D82A}">
                    <a16:rowId xmlns:a16="http://schemas.microsoft.com/office/drawing/2014/main" val="10002"/>
                  </a:ext>
                </a:extLst>
              </a:tr>
            </a:tbl>
          </a:graphicData>
        </a:graphic>
      </p:graphicFrame>
      <p:sp>
        <p:nvSpPr>
          <p:cNvPr id="7" name="TextBox 6"/>
          <p:cNvSpPr txBox="1"/>
          <p:nvPr/>
        </p:nvSpPr>
        <p:spPr>
          <a:xfrm>
            <a:off x="3786182" y="3714752"/>
            <a:ext cx="1571636"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zh-CN" altLang="en-US" dirty="0"/>
              <a:t>对操作码编码</a:t>
            </a:r>
          </a:p>
        </p:txBody>
      </p:sp>
      <p:sp>
        <p:nvSpPr>
          <p:cNvPr id="8" name="TextBox 7"/>
          <p:cNvSpPr txBox="1"/>
          <p:nvPr/>
        </p:nvSpPr>
        <p:spPr>
          <a:xfrm>
            <a:off x="142844" y="4143380"/>
            <a:ext cx="8715436" cy="369332"/>
          </a:xfrm>
          <a:prstGeom prst="rect">
            <a:avLst/>
          </a:prstGeom>
          <a:noFill/>
        </p:spPr>
        <p:txBody>
          <a:bodyPr wrap="square" rtlCol="0">
            <a:spAutoFit/>
          </a:bodyPr>
          <a:lstStyle/>
          <a:p>
            <a:r>
              <a:rPr lang="zh-CN" altLang="en-US" dirty="0"/>
              <a:t>同样方法，可以对寄存器和内存进行编码：</a:t>
            </a:r>
          </a:p>
        </p:txBody>
      </p:sp>
      <p:graphicFrame>
        <p:nvGraphicFramePr>
          <p:cNvPr id="9" name="表格 8"/>
          <p:cNvGraphicFramePr>
            <a:graphicFrameLocks noGrp="1"/>
          </p:cNvGraphicFramePr>
          <p:nvPr/>
        </p:nvGraphicFramePr>
        <p:xfrm>
          <a:off x="214282" y="4572008"/>
          <a:ext cx="8501124" cy="1112520"/>
        </p:xfrm>
        <a:graphic>
          <a:graphicData uri="http://schemas.openxmlformats.org/drawingml/2006/table">
            <a:tbl>
              <a:tblPr firstRow="1" bandRow="1">
                <a:tableStyleId>{5C22544A-7EE6-4342-B048-85BDC9FD1C3A}</a:tableStyleId>
              </a:tblPr>
              <a:tblGrid>
                <a:gridCol w="2125281">
                  <a:extLst>
                    <a:ext uri="{9D8B030D-6E8A-4147-A177-3AD203B41FA5}">
                      <a16:colId xmlns:a16="http://schemas.microsoft.com/office/drawing/2014/main" val="20000"/>
                    </a:ext>
                  </a:extLst>
                </a:gridCol>
                <a:gridCol w="2125281">
                  <a:extLst>
                    <a:ext uri="{9D8B030D-6E8A-4147-A177-3AD203B41FA5}">
                      <a16:colId xmlns:a16="http://schemas.microsoft.com/office/drawing/2014/main" val="20001"/>
                    </a:ext>
                  </a:extLst>
                </a:gridCol>
                <a:gridCol w="2125281">
                  <a:extLst>
                    <a:ext uri="{9D8B030D-6E8A-4147-A177-3AD203B41FA5}">
                      <a16:colId xmlns:a16="http://schemas.microsoft.com/office/drawing/2014/main" val="20002"/>
                    </a:ext>
                  </a:extLst>
                </a:gridCol>
                <a:gridCol w="2125281">
                  <a:extLst>
                    <a:ext uri="{9D8B030D-6E8A-4147-A177-3AD203B41FA5}">
                      <a16:colId xmlns:a16="http://schemas.microsoft.com/office/drawing/2014/main" val="20003"/>
                    </a:ext>
                  </a:extLst>
                </a:gridCol>
              </a:tblGrid>
              <a:tr h="370840">
                <a:tc>
                  <a:txBody>
                    <a:bodyPr/>
                    <a:lstStyle/>
                    <a:p>
                      <a:r>
                        <a:rPr lang="zh-CN" altLang="en-US" sz="1600" dirty="0"/>
                        <a:t>人类认识的寄存器</a:t>
                      </a:r>
                    </a:p>
                  </a:txBody>
                  <a:tcPr/>
                </a:tc>
                <a:tc>
                  <a:txBody>
                    <a:bodyPr/>
                    <a:lstStyle/>
                    <a:p>
                      <a:r>
                        <a:rPr lang="zh-CN" altLang="en-US" sz="1600" dirty="0"/>
                        <a:t>计算机认识的寄存器</a:t>
                      </a:r>
                    </a:p>
                  </a:txBody>
                  <a:tcPr/>
                </a:tc>
                <a:tc>
                  <a:txBody>
                    <a:bodyPr/>
                    <a:lstStyle/>
                    <a:p>
                      <a:r>
                        <a:rPr lang="zh-CN" altLang="en-US" sz="1600" dirty="0"/>
                        <a:t>人类认识的寄存器</a:t>
                      </a:r>
                    </a:p>
                  </a:txBody>
                  <a:tcPr/>
                </a:tc>
                <a:tc>
                  <a:txBody>
                    <a:bodyPr/>
                    <a:lstStyle/>
                    <a:p>
                      <a:r>
                        <a:rPr lang="zh-CN" altLang="en-US" sz="1600" dirty="0"/>
                        <a:t>计算机认识的寄存器</a:t>
                      </a:r>
                    </a:p>
                  </a:txBody>
                  <a:tcPr/>
                </a:tc>
                <a:extLst>
                  <a:ext uri="{0D108BD9-81ED-4DB2-BD59-A6C34878D82A}">
                    <a16:rowId xmlns:a16="http://schemas.microsoft.com/office/drawing/2014/main" val="10000"/>
                  </a:ext>
                </a:extLst>
              </a:tr>
              <a:tr h="370840">
                <a:tc>
                  <a:txBody>
                    <a:bodyPr/>
                    <a:lstStyle/>
                    <a:p>
                      <a:r>
                        <a:rPr lang="en-US" altLang="zh-CN" sz="1600" dirty="0"/>
                        <a:t>R0</a:t>
                      </a:r>
                      <a:endParaRPr lang="zh-CN" altLang="en-US" sz="1600" dirty="0"/>
                    </a:p>
                  </a:txBody>
                  <a:tcPr/>
                </a:tc>
                <a:tc>
                  <a:txBody>
                    <a:bodyPr/>
                    <a:lstStyle/>
                    <a:p>
                      <a:r>
                        <a:rPr lang="en-US" altLang="zh-CN" sz="1600" dirty="0"/>
                        <a:t>00</a:t>
                      </a:r>
                      <a:endParaRPr lang="zh-CN" altLang="en-US" sz="1600" dirty="0"/>
                    </a:p>
                  </a:txBody>
                  <a:tcPr/>
                </a:tc>
                <a:tc>
                  <a:txBody>
                    <a:bodyPr/>
                    <a:lstStyle/>
                    <a:p>
                      <a:r>
                        <a:rPr lang="en-US" altLang="zh-CN" sz="1600" dirty="0"/>
                        <a:t>R2</a:t>
                      </a:r>
                      <a:endParaRPr lang="zh-CN" altLang="en-US" sz="1600" dirty="0"/>
                    </a:p>
                  </a:txBody>
                  <a:tcPr/>
                </a:tc>
                <a:tc>
                  <a:txBody>
                    <a:bodyPr/>
                    <a:lstStyle/>
                    <a:p>
                      <a:r>
                        <a:rPr lang="en-US" altLang="zh-CN" sz="1600" dirty="0"/>
                        <a:t>10</a:t>
                      </a:r>
                      <a:endParaRPr lang="zh-CN" altLang="en-US" sz="1600" dirty="0"/>
                    </a:p>
                  </a:txBody>
                  <a:tcPr/>
                </a:tc>
                <a:extLst>
                  <a:ext uri="{0D108BD9-81ED-4DB2-BD59-A6C34878D82A}">
                    <a16:rowId xmlns:a16="http://schemas.microsoft.com/office/drawing/2014/main" val="10001"/>
                  </a:ext>
                </a:extLst>
              </a:tr>
              <a:tr h="370840">
                <a:tc>
                  <a:txBody>
                    <a:bodyPr/>
                    <a:lstStyle/>
                    <a:p>
                      <a:r>
                        <a:rPr lang="en-US" altLang="zh-CN" sz="1600" dirty="0"/>
                        <a:t>R1</a:t>
                      </a:r>
                      <a:endParaRPr lang="zh-CN" altLang="en-US" sz="1600" dirty="0"/>
                    </a:p>
                  </a:txBody>
                  <a:tcPr/>
                </a:tc>
                <a:tc>
                  <a:txBody>
                    <a:bodyPr/>
                    <a:lstStyle/>
                    <a:p>
                      <a:r>
                        <a:rPr lang="en-US" altLang="zh-CN" sz="1600" dirty="0"/>
                        <a:t>01</a:t>
                      </a:r>
                      <a:endParaRPr lang="zh-CN" altLang="en-US" sz="1600" dirty="0"/>
                    </a:p>
                  </a:txBody>
                  <a:tcPr/>
                </a:tc>
                <a:tc>
                  <a:txBody>
                    <a:bodyPr/>
                    <a:lstStyle/>
                    <a:p>
                      <a:r>
                        <a:rPr lang="en-US" altLang="zh-CN" sz="1600" dirty="0"/>
                        <a:t>R3</a:t>
                      </a:r>
                      <a:endParaRPr lang="zh-CN" altLang="en-US" sz="1600" dirty="0"/>
                    </a:p>
                  </a:txBody>
                  <a:tcPr/>
                </a:tc>
                <a:tc>
                  <a:txBody>
                    <a:bodyPr/>
                    <a:lstStyle/>
                    <a:p>
                      <a:r>
                        <a:rPr lang="en-US" altLang="zh-CN" sz="1600" dirty="0"/>
                        <a:t>11</a:t>
                      </a:r>
                      <a:endParaRPr lang="zh-CN" altLang="en-US" sz="1600" dirty="0"/>
                    </a:p>
                  </a:txBody>
                  <a:tcPr/>
                </a:tc>
                <a:extLst>
                  <a:ext uri="{0D108BD9-81ED-4DB2-BD59-A6C34878D82A}">
                    <a16:rowId xmlns:a16="http://schemas.microsoft.com/office/drawing/2014/main" val="10002"/>
                  </a:ext>
                </a:extLst>
              </a:tr>
            </a:tbl>
          </a:graphicData>
        </a:graphic>
      </p:graphicFrame>
      <p:sp>
        <p:nvSpPr>
          <p:cNvPr id="10" name="TextBox 9"/>
          <p:cNvSpPr txBox="1"/>
          <p:nvPr/>
        </p:nvSpPr>
        <p:spPr>
          <a:xfrm>
            <a:off x="3714744" y="5929330"/>
            <a:ext cx="1571636"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zh-CN" altLang="en-US" dirty="0"/>
              <a:t>对寄存器编码</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ox(in)">
                                      <p:cBhvr>
                                        <p:cTn id="13" dur="500"/>
                                        <p:tgtEl>
                                          <p:spTgt spid="6"/>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6</a:t>
            </a:fld>
            <a:endParaRPr lang="en-US" altLang="zh-TW"/>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指令集是什么？</a:t>
            </a:r>
          </a:p>
        </p:txBody>
      </p:sp>
      <p:sp>
        <p:nvSpPr>
          <p:cNvPr id="5" name="TextBox 4"/>
          <p:cNvSpPr txBox="1"/>
          <p:nvPr/>
        </p:nvSpPr>
        <p:spPr>
          <a:xfrm>
            <a:off x="0" y="1785926"/>
            <a:ext cx="9144000" cy="369332"/>
          </a:xfrm>
          <a:prstGeom prst="rect">
            <a:avLst/>
          </a:prstGeom>
          <a:noFill/>
        </p:spPr>
        <p:txBody>
          <a:bodyPr wrap="square" rtlCol="0">
            <a:spAutoFit/>
          </a:bodyPr>
          <a:lstStyle/>
          <a:p>
            <a:r>
              <a:rPr lang="zh-CN" altLang="en-US" dirty="0"/>
              <a:t>这时候，我们就可以定义</a:t>
            </a:r>
            <a:r>
              <a:rPr lang="en-US" altLang="zh-CN" dirty="0"/>
              <a:t>add</a:t>
            </a:r>
            <a:r>
              <a:rPr lang="zh-CN" altLang="en-US" dirty="0"/>
              <a:t>这条指令在计算机中的格式：</a:t>
            </a:r>
          </a:p>
        </p:txBody>
      </p:sp>
      <p:graphicFrame>
        <p:nvGraphicFramePr>
          <p:cNvPr id="8" name="表格 7"/>
          <p:cNvGraphicFramePr>
            <a:graphicFrameLocks noGrp="1"/>
          </p:cNvGraphicFramePr>
          <p:nvPr/>
        </p:nvGraphicFramePr>
        <p:xfrm>
          <a:off x="1214414" y="2357430"/>
          <a:ext cx="6096000" cy="741680"/>
        </p:xfrm>
        <a:graphic>
          <a:graphicData uri="http://schemas.openxmlformats.org/drawingml/2006/table">
            <a:tbl>
              <a:tblPr firstRow="1" bandRow="1">
                <a:tableStyleId>{00A15C55-8517-42AA-B614-E9B94910E393}</a:tableStyleId>
              </a:tblPr>
              <a:tblGrid>
                <a:gridCol w="7620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762000">
                  <a:extLst>
                    <a:ext uri="{9D8B030D-6E8A-4147-A177-3AD203B41FA5}">
                      <a16:colId xmlns:a16="http://schemas.microsoft.com/office/drawing/2014/main" val="20007"/>
                    </a:ext>
                  </a:extLst>
                </a:gridCol>
              </a:tblGrid>
              <a:tr h="370840">
                <a:tc>
                  <a:txBody>
                    <a:bodyPr/>
                    <a:lstStyle/>
                    <a:p>
                      <a:r>
                        <a:rPr lang="en-US" altLang="zh-CN" dirty="0"/>
                        <a:t>bit7</a:t>
                      </a:r>
                      <a:endParaRPr lang="zh-CN" altLang="en-US" dirty="0"/>
                    </a:p>
                  </a:txBody>
                  <a:tcPr/>
                </a:tc>
                <a:tc>
                  <a:txBody>
                    <a:bodyPr/>
                    <a:lstStyle/>
                    <a:p>
                      <a:r>
                        <a:rPr lang="en-US" altLang="zh-CN" dirty="0"/>
                        <a:t>bit6</a:t>
                      </a:r>
                      <a:endParaRPr lang="zh-CN" altLang="en-US" dirty="0"/>
                    </a:p>
                  </a:txBody>
                  <a:tcPr/>
                </a:tc>
                <a:tc>
                  <a:txBody>
                    <a:bodyPr/>
                    <a:lstStyle/>
                    <a:p>
                      <a:r>
                        <a:rPr lang="en-US" altLang="zh-CN" dirty="0"/>
                        <a:t>bit5</a:t>
                      </a:r>
                      <a:endParaRPr lang="zh-CN" altLang="en-US" dirty="0"/>
                    </a:p>
                  </a:txBody>
                  <a:tcPr/>
                </a:tc>
                <a:tc>
                  <a:txBody>
                    <a:bodyPr/>
                    <a:lstStyle/>
                    <a:p>
                      <a:r>
                        <a:rPr lang="en-US" altLang="zh-CN" dirty="0"/>
                        <a:t>bit4</a:t>
                      </a:r>
                      <a:endParaRPr lang="zh-CN" altLang="en-US" dirty="0"/>
                    </a:p>
                  </a:txBody>
                  <a:tcPr/>
                </a:tc>
                <a:tc>
                  <a:txBody>
                    <a:bodyPr/>
                    <a:lstStyle/>
                    <a:p>
                      <a:r>
                        <a:rPr lang="en-US" altLang="zh-CN" dirty="0"/>
                        <a:t>bit3</a:t>
                      </a:r>
                      <a:endParaRPr lang="zh-CN" altLang="en-US" dirty="0"/>
                    </a:p>
                  </a:txBody>
                  <a:tcPr/>
                </a:tc>
                <a:tc>
                  <a:txBody>
                    <a:bodyPr/>
                    <a:lstStyle/>
                    <a:p>
                      <a:r>
                        <a:rPr lang="en-US" altLang="zh-CN" dirty="0"/>
                        <a:t>bit2</a:t>
                      </a:r>
                      <a:endParaRPr lang="zh-CN" altLang="en-US" dirty="0"/>
                    </a:p>
                  </a:txBody>
                  <a:tcPr/>
                </a:tc>
                <a:tc>
                  <a:txBody>
                    <a:bodyPr/>
                    <a:lstStyle/>
                    <a:p>
                      <a:r>
                        <a:rPr lang="en-US" altLang="zh-CN" dirty="0"/>
                        <a:t>bit1</a:t>
                      </a:r>
                      <a:endParaRPr lang="zh-CN" altLang="en-US" dirty="0"/>
                    </a:p>
                  </a:txBody>
                  <a:tcPr/>
                </a:tc>
                <a:tc>
                  <a:txBody>
                    <a:bodyPr/>
                    <a:lstStyle/>
                    <a:p>
                      <a:r>
                        <a:rPr lang="en-US" altLang="zh-CN" dirty="0"/>
                        <a:t>Bit0</a:t>
                      </a:r>
                      <a:endParaRPr lang="zh-CN" altLang="en-US" dirty="0"/>
                    </a:p>
                  </a:txBody>
                  <a:tcPr/>
                </a:tc>
                <a:extLst>
                  <a:ext uri="{0D108BD9-81ED-4DB2-BD59-A6C34878D82A}">
                    <a16:rowId xmlns:a16="http://schemas.microsoft.com/office/drawing/2014/main" val="10000"/>
                  </a:ext>
                </a:extLst>
              </a:tr>
              <a:tr h="370840">
                <a:tc gridSpan="2">
                  <a:txBody>
                    <a:bodyPr/>
                    <a:lstStyle/>
                    <a:p>
                      <a:r>
                        <a:rPr lang="zh-CN" altLang="en-US" sz="1600" dirty="0"/>
                        <a:t>操作码</a:t>
                      </a:r>
                    </a:p>
                  </a:txBody>
                  <a:tcPr/>
                </a:tc>
                <a:tc hMerge="1">
                  <a:txBody>
                    <a:bodyPr/>
                    <a:lstStyle/>
                    <a:p>
                      <a:endParaRPr lang="zh-CN" altLang="en-US" dirty="0"/>
                    </a:p>
                  </a:txBody>
                  <a:tcPr/>
                </a:tc>
                <a:tc gridSpan="2">
                  <a:txBody>
                    <a:bodyPr/>
                    <a:lstStyle/>
                    <a:p>
                      <a:r>
                        <a:rPr lang="zh-CN" altLang="en-US" sz="1600" dirty="0"/>
                        <a:t>第一个操作数</a:t>
                      </a:r>
                    </a:p>
                  </a:txBody>
                  <a:tcPr/>
                </a:tc>
                <a:tc hMerge="1">
                  <a:txBody>
                    <a:bodyPr/>
                    <a:lstStyle/>
                    <a:p>
                      <a:endParaRPr lang="zh-CN" altLang="en-US" dirty="0"/>
                    </a:p>
                  </a:txBody>
                  <a:tcPr/>
                </a:tc>
                <a:tc gridSpan="2">
                  <a:txBody>
                    <a:bodyPr/>
                    <a:lstStyle/>
                    <a:p>
                      <a:r>
                        <a:rPr lang="zh-CN" altLang="en-US" sz="1600" dirty="0"/>
                        <a:t>第二个操作数</a:t>
                      </a:r>
                    </a:p>
                  </a:txBody>
                  <a:tcPr/>
                </a:tc>
                <a:tc hMerge="1">
                  <a:txBody>
                    <a:bodyPr/>
                    <a:lstStyle/>
                    <a:p>
                      <a:endParaRPr lang="zh-CN" altLang="en-US" dirty="0"/>
                    </a:p>
                  </a:txBody>
                  <a:tcPr/>
                </a:tc>
                <a:tc gridSpan="2">
                  <a:txBody>
                    <a:bodyPr/>
                    <a:lstStyle/>
                    <a:p>
                      <a:r>
                        <a:rPr lang="zh-CN" altLang="en-US" sz="1600" dirty="0"/>
                        <a:t>第三个操作数</a:t>
                      </a:r>
                    </a:p>
                  </a:txBody>
                  <a:tcPr/>
                </a:tc>
                <a:tc hMerge="1">
                  <a:txBody>
                    <a:bodyPr/>
                    <a:lstStyle/>
                    <a:p>
                      <a:endParaRPr lang="zh-CN" altLang="en-US" dirty="0"/>
                    </a:p>
                  </a:txBody>
                  <a:tcPr/>
                </a:tc>
                <a:extLst>
                  <a:ext uri="{0D108BD9-81ED-4DB2-BD59-A6C34878D82A}">
                    <a16:rowId xmlns:a16="http://schemas.microsoft.com/office/drawing/2014/main" val="10001"/>
                  </a:ext>
                </a:extLst>
              </a:tr>
            </a:tbl>
          </a:graphicData>
        </a:graphic>
      </p:graphicFrame>
      <p:sp>
        <p:nvSpPr>
          <p:cNvPr id="9" name="TextBox 8"/>
          <p:cNvSpPr txBox="1"/>
          <p:nvPr/>
        </p:nvSpPr>
        <p:spPr>
          <a:xfrm>
            <a:off x="3357554" y="3286124"/>
            <a:ext cx="1857388"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指令格式示例</a:t>
            </a:r>
          </a:p>
        </p:txBody>
      </p:sp>
      <p:sp>
        <p:nvSpPr>
          <p:cNvPr id="10" name="TextBox 9"/>
          <p:cNvSpPr txBox="1"/>
          <p:nvPr/>
        </p:nvSpPr>
        <p:spPr>
          <a:xfrm>
            <a:off x="0" y="3929066"/>
            <a:ext cx="9144000" cy="369332"/>
          </a:xfrm>
          <a:prstGeom prst="rect">
            <a:avLst/>
          </a:prstGeom>
          <a:noFill/>
        </p:spPr>
        <p:txBody>
          <a:bodyPr wrap="square" rtlCol="0">
            <a:spAutoFit/>
          </a:bodyPr>
          <a:lstStyle/>
          <a:p>
            <a:r>
              <a:rPr lang="zh-CN" altLang="en-US" dirty="0"/>
              <a:t>这种经过编码后的指令称为机器语言。</a:t>
            </a:r>
          </a:p>
        </p:txBody>
      </p:sp>
      <p:graphicFrame>
        <p:nvGraphicFramePr>
          <p:cNvPr id="11" name="表格 10"/>
          <p:cNvGraphicFramePr>
            <a:graphicFrameLocks noGrp="1"/>
          </p:cNvGraphicFramePr>
          <p:nvPr/>
        </p:nvGraphicFramePr>
        <p:xfrm>
          <a:off x="214282" y="4357694"/>
          <a:ext cx="8786874" cy="741680"/>
        </p:xfrm>
        <a:graphic>
          <a:graphicData uri="http://schemas.openxmlformats.org/drawingml/2006/table">
            <a:tbl>
              <a:tblPr firstRow="1" bandRow="1">
                <a:tableStyleId>{00A15C55-8517-42AA-B614-E9B94910E393}</a:tableStyleId>
              </a:tblPr>
              <a:tblGrid>
                <a:gridCol w="4393437">
                  <a:extLst>
                    <a:ext uri="{9D8B030D-6E8A-4147-A177-3AD203B41FA5}">
                      <a16:colId xmlns:a16="http://schemas.microsoft.com/office/drawing/2014/main" val="20000"/>
                    </a:ext>
                  </a:extLst>
                </a:gridCol>
                <a:gridCol w="4393437">
                  <a:extLst>
                    <a:ext uri="{9D8B030D-6E8A-4147-A177-3AD203B41FA5}">
                      <a16:colId xmlns:a16="http://schemas.microsoft.com/office/drawing/2014/main" val="20001"/>
                    </a:ext>
                  </a:extLst>
                </a:gridCol>
              </a:tblGrid>
              <a:tr h="370840">
                <a:tc>
                  <a:txBody>
                    <a:bodyPr/>
                    <a:lstStyle/>
                    <a:p>
                      <a:pPr algn="ctr"/>
                      <a:r>
                        <a:rPr lang="zh-CN" altLang="en-US" dirty="0"/>
                        <a:t>汇编语言</a:t>
                      </a:r>
                    </a:p>
                  </a:txBody>
                  <a:tcPr/>
                </a:tc>
                <a:tc>
                  <a:txBody>
                    <a:bodyPr/>
                    <a:lstStyle/>
                    <a:p>
                      <a:pPr algn="ctr"/>
                      <a:r>
                        <a:rPr lang="zh-CN" altLang="en-US" dirty="0"/>
                        <a:t>机器语言</a:t>
                      </a:r>
                    </a:p>
                  </a:txBody>
                  <a:tcPr/>
                </a:tc>
                <a:extLst>
                  <a:ext uri="{0D108BD9-81ED-4DB2-BD59-A6C34878D82A}">
                    <a16:rowId xmlns:a16="http://schemas.microsoft.com/office/drawing/2014/main" val="10000"/>
                  </a:ext>
                </a:extLst>
              </a:tr>
              <a:tr h="370840">
                <a:tc>
                  <a:txBody>
                    <a:bodyPr/>
                    <a:lstStyle/>
                    <a:p>
                      <a:pPr algn="ctr"/>
                      <a:r>
                        <a:rPr lang="en-US" altLang="zh-CN" dirty="0"/>
                        <a:t>add    R0,R3,R2</a:t>
                      </a:r>
                      <a:endParaRPr lang="zh-CN" altLang="en-US" dirty="0"/>
                    </a:p>
                  </a:txBody>
                  <a:tcPr/>
                </a:tc>
                <a:tc>
                  <a:txBody>
                    <a:bodyPr/>
                    <a:lstStyle/>
                    <a:p>
                      <a:pPr algn="ctr"/>
                      <a:r>
                        <a:rPr lang="en-US" altLang="zh-CN" dirty="0"/>
                        <a:t>01001110</a:t>
                      </a:r>
                      <a:endParaRPr lang="zh-CN" altLang="en-US" dirty="0"/>
                    </a:p>
                  </a:txBody>
                  <a:tcPr/>
                </a:tc>
                <a:extLst>
                  <a:ext uri="{0D108BD9-81ED-4DB2-BD59-A6C34878D82A}">
                    <a16:rowId xmlns:a16="http://schemas.microsoft.com/office/drawing/2014/main" val="10001"/>
                  </a:ext>
                </a:extLst>
              </a:tr>
            </a:tbl>
          </a:graphicData>
        </a:graphic>
      </p:graphicFrame>
      <p:sp>
        <p:nvSpPr>
          <p:cNvPr id="12" name="TextBox 11"/>
          <p:cNvSpPr txBox="1"/>
          <p:nvPr/>
        </p:nvSpPr>
        <p:spPr>
          <a:xfrm>
            <a:off x="3500430" y="5214950"/>
            <a:ext cx="235745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汇编语言与机器语言</a:t>
            </a:r>
          </a:p>
        </p:txBody>
      </p:sp>
      <p:sp>
        <p:nvSpPr>
          <p:cNvPr id="13" name="TextBox 12"/>
          <p:cNvSpPr txBox="1"/>
          <p:nvPr/>
        </p:nvSpPr>
        <p:spPr>
          <a:xfrm>
            <a:off x="357158" y="5715016"/>
            <a:ext cx="8572560" cy="646331"/>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zh-CN" altLang="en-US" dirty="0"/>
              <a:t>处理器读到指令</a:t>
            </a:r>
            <a:r>
              <a:rPr lang="en-US" altLang="zh-CN" dirty="0"/>
              <a:t>01001110</a:t>
            </a:r>
            <a:r>
              <a:rPr lang="zh-CN" altLang="en-US" dirty="0"/>
              <a:t>时，根据指令的格式进行解码，解出操作码和操作数，然后执行相应的操作</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ox(in)">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10" grpId="0"/>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7</a:t>
            </a:fld>
            <a:endParaRPr lang="en-US" altLang="zh-TW"/>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计算机语言的发展</a:t>
            </a:r>
          </a:p>
        </p:txBody>
      </p:sp>
      <p:sp>
        <p:nvSpPr>
          <p:cNvPr id="5" name="TextBox 4"/>
          <p:cNvSpPr txBox="1"/>
          <p:nvPr/>
        </p:nvSpPr>
        <p:spPr>
          <a:xfrm>
            <a:off x="214282" y="1643050"/>
            <a:ext cx="8715436" cy="4801314"/>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buFont typeface="Wingdings" pitchFamily="2" charset="2"/>
              <a:buChar char="u"/>
            </a:pPr>
            <a:r>
              <a:rPr lang="zh-CN" altLang="en-US" dirty="0"/>
              <a:t>早期的人们编程时，都是使用汇编语言进行编程，编译器将汇编语言翻译成机器语言，交由计算机执行，汇编语言描述了计算机运算过程，但是却不符合人类的思维方式</a:t>
            </a:r>
            <a:r>
              <a:rPr lang="zh-CN" altLang="en-US"/>
              <a:t>，程序员苦在其中</a:t>
            </a:r>
            <a:r>
              <a:rPr lang="zh-CN" altLang="en-US" dirty="0"/>
              <a:t>。</a:t>
            </a:r>
            <a:endParaRPr lang="en-US" altLang="zh-CN" dirty="0"/>
          </a:p>
          <a:p>
            <a:pPr>
              <a:buFont typeface="Wingdings" pitchFamily="2" charset="2"/>
              <a:buChar char="u"/>
            </a:pPr>
            <a:r>
              <a:rPr lang="en-US" altLang="zh-CN" dirty="0"/>
              <a:t>1977</a:t>
            </a:r>
            <a:r>
              <a:rPr lang="zh-CN" altLang="en-US" dirty="0"/>
              <a:t>年，巴库斯在图灵奖演说时讲到：“程序设计能从冯</a:t>
            </a:r>
            <a:r>
              <a:rPr lang="en-US" altLang="zh-CN" dirty="0"/>
              <a:t>.</a:t>
            </a:r>
            <a:r>
              <a:rPr lang="zh-CN" altLang="en-US" dirty="0"/>
              <a:t>诺依曼风格中解放出来吗？”巴库斯为什么能得到图灵奖，原因在于他发明了世界上第一个高级语言</a:t>
            </a:r>
            <a:r>
              <a:rPr lang="en-US" altLang="zh-CN" dirty="0" err="1"/>
              <a:t>fortran</a:t>
            </a:r>
            <a:r>
              <a:rPr lang="en-US" altLang="zh-CN" dirty="0"/>
              <a:t>,</a:t>
            </a:r>
            <a:r>
              <a:rPr lang="zh-CN" altLang="en-US" dirty="0"/>
              <a:t>他当时在</a:t>
            </a:r>
            <a:r>
              <a:rPr lang="en-US" altLang="zh-CN" dirty="0"/>
              <a:t>IBM</a:t>
            </a:r>
            <a:r>
              <a:rPr lang="zh-CN" altLang="en-US" dirty="0"/>
              <a:t>工作。巴库斯向人们介绍了一种全新的编程概念：程序员知道自己想要做什么，而并不需要知道是怎样做的。高级语言的编程风格更接近人类的自然语言，有了高级语言后，程序员就摆脱了对计算机的依赖。</a:t>
            </a:r>
            <a:endParaRPr lang="en-US" altLang="zh-CN" dirty="0"/>
          </a:p>
          <a:p>
            <a:pPr>
              <a:buFont typeface="Wingdings" pitchFamily="2" charset="2"/>
              <a:buChar char="u"/>
            </a:pPr>
            <a:r>
              <a:rPr lang="zh-CN" altLang="en-US" dirty="0"/>
              <a:t>后来，又陆续出现了</a:t>
            </a:r>
            <a:r>
              <a:rPr lang="en-US" altLang="zh-CN" dirty="0"/>
              <a:t>C/C++</a:t>
            </a:r>
            <a:r>
              <a:rPr lang="zh-CN" altLang="en-US" dirty="0"/>
              <a:t>、</a:t>
            </a:r>
            <a:r>
              <a:rPr lang="en-US" altLang="zh-CN" dirty="0"/>
              <a:t>Java</a:t>
            </a:r>
            <a:r>
              <a:rPr lang="zh-CN" altLang="en-US" dirty="0"/>
              <a:t>等高级语言，在这些语言中，两个数求和就可以 写成</a:t>
            </a:r>
            <a:r>
              <a:rPr lang="en-US" altLang="zh-CN" dirty="0"/>
              <a:t>C=A+B,</a:t>
            </a:r>
            <a:r>
              <a:rPr lang="zh-CN" altLang="en-US" dirty="0"/>
              <a:t>这样更符合人们的表达方式，编程更为方便。</a:t>
            </a:r>
            <a:endParaRPr lang="en-US" altLang="zh-CN" dirty="0"/>
          </a:p>
          <a:p>
            <a:pPr>
              <a:buFont typeface="Wingdings" pitchFamily="2" charset="2"/>
              <a:buChar char="u"/>
            </a:pPr>
            <a:r>
              <a:rPr lang="en-US" altLang="zh-CN" dirty="0"/>
              <a:t>C/C++</a:t>
            </a:r>
            <a:r>
              <a:rPr lang="zh-CN" altLang="en-US" dirty="0"/>
              <a:t>这些语言，离人们的自然语言还是很远，编程语言也一直向着更智能的方向发展。在</a:t>
            </a:r>
            <a:r>
              <a:rPr lang="en-US" altLang="zh-CN" dirty="0"/>
              <a:t>C</a:t>
            </a:r>
            <a:r>
              <a:rPr lang="zh-CN" altLang="en-US" dirty="0"/>
              <a:t>语言中，矩阵的乘法运算要写</a:t>
            </a:r>
            <a:r>
              <a:rPr lang="en-US" altLang="zh-CN" dirty="0"/>
              <a:t>3</a:t>
            </a:r>
            <a:r>
              <a:rPr lang="zh-CN" altLang="en-US" dirty="0"/>
              <a:t>级</a:t>
            </a:r>
            <a:r>
              <a:rPr lang="en-US" altLang="zh-CN" dirty="0"/>
              <a:t>for</a:t>
            </a:r>
            <a:r>
              <a:rPr lang="zh-CN" altLang="en-US" dirty="0"/>
              <a:t>循环，而在</a:t>
            </a:r>
            <a:r>
              <a:rPr lang="en-US" altLang="zh-CN" dirty="0" err="1"/>
              <a:t>matlab</a:t>
            </a:r>
            <a:r>
              <a:rPr lang="zh-CN" altLang="en-US" dirty="0"/>
              <a:t>中，只要一行语言就</a:t>
            </a:r>
            <a:r>
              <a:rPr lang="en-US" altLang="zh-CN" dirty="0"/>
              <a:t>OK</a:t>
            </a:r>
            <a:r>
              <a:rPr lang="zh-CN" altLang="en-US" dirty="0"/>
              <a:t>了。在数据库语言</a:t>
            </a:r>
            <a:r>
              <a:rPr lang="en-US" altLang="zh-CN" dirty="0"/>
              <a:t>SQL</a:t>
            </a:r>
            <a:r>
              <a:rPr lang="zh-CN" altLang="en-US" dirty="0"/>
              <a:t>中，在一个表中找一个字段，只要</a:t>
            </a:r>
            <a:r>
              <a:rPr lang="en-US" altLang="zh-CN" dirty="0"/>
              <a:t>SELECT</a:t>
            </a:r>
            <a:r>
              <a:rPr lang="zh-CN" altLang="en-US" dirty="0"/>
              <a:t>**</a:t>
            </a:r>
            <a:r>
              <a:rPr lang="en-US" altLang="zh-CN" dirty="0"/>
              <a:t>FROM</a:t>
            </a:r>
            <a:r>
              <a:rPr lang="zh-CN" altLang="en-US" dirty="0"/>
              <a:t>**就可以了，如果用</a:t>
            </a:r>
            <a:r>
              <a:rPr lang="en-US" altLang="zh-CN" dirty="0"/>
              <a:t>C</a:t>
            </a:r>
            <a:r>
              <a:rPr lang="zh-CN" altLang="en-US" dirty="0"/>
              <a:t>语言，则需要大量的的循环和比较操作。</a:t>
            </a:r>
            <a:endParaRPr lang="en-US" altLang="zh-CN" dirty="0"/>
          </a:p>
          <a:p>
            <a:pPr>
              <a:buFont typeface="Wingdings" pitchFamily="2" charset="2"/>
              <a:buChar char="u"/>
            </a:pPr>
            <a:r>
              <a:rPr lang="zh-CN" altLang="en-US" dirty="0"/>
              <a:t>未来，编程语言将发展到和人类的自然语言统一，电脑能听懂人类的语言，这样人们就只要告诉电脑要做什么，而不用告诉电脑怎么做。例如：我们目前的语音识别设计。</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8</a:t>
            </a:fld>
            <a:endParaRPr lang="en-US" altLang="zh-TW"/>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CN" altLang="en-US" b="1" dirty="0"/>
              <a:t>计算机语言的发展</a:t>
            </a:r>
          </a:p>
        </p:txBody>
      </p:sp>
      <p:sp>
        <p:nvSpPr>
          <p:cNvPr id="6" name="TextBox 5"/>
          <p:cNvSpPr txBox="1"/>
          <p:nvPr/>
        </p:nvSpPr>
        <p:spPr>
          <a:xfrm>
            <a:off x="714348" y="1714488"/>
            <a:ext cx="128588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人类语言</a:t>
            </a:r>
          </a:p>
        </p:txBody>
      </p:sp>
      <p:cxnSp>
        <p:nvCxnSpPr>
          <p:cNvPr id="8" name="直接箭头连接符 7"/>
          <p:cNvCxnSpPr/>
          <p:nvPr/>
        </p:nvCxnSpPr>
        <p:spPr bwMode="auto">
          <a:xfrm rot="5400000">
            <a:off x="1000894" y="2428868"/>
            <a:ext cx="570710"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 name="TextBox 8"/>
          <p:cNvSpPr txBox="1"/>
          <p:nvPr/>
        </p:nvSpPr>
        <p:spPr>
          <a:xfrm>
            <a:off x="714348" y="2773916"/>
            <a:ext cx="128588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高级语言</a:t>
            </a:r>
          </a:p>
        </p:txBody>
      </p:sp>
      <p:sp>
        <p:nvSpPr>
          <p:cNvPr id="10" name="TextBox 9"/>
          <p:cNvSpPr txBox="1"/>
          <p:nvPr/>
        </p:nvSpPr>
        <p:spPr>
          <a:xfrm>
            <a:off x="1428728" y="2285992"/>
            <a:ext cx="1071570" cy="369332"/>
          </a:xfrm>
          <a:prstGeom prst="rect">
            <a:avLst/>
          </a:prstGeom>
          <a:noFill/>
        </p:spPr>
        <p:txBody>
          <a:bodyPr wrap="square" rtlCol="0">
            <a:spAutoFit/>
          </a:bodyPr>
          <a:lstStyle/>
          <a:p>
            <a:r>
              <a:rPr lang="zh-CN" altLang="en-US" dirty="0"/>
              <a:t>编程</a:t>
            </a:r>
          </a:p>
        </p:txBody>
      </p:sp>
      <p:cxnSp>
        <p:nvCxnSpPr>
          <p:cNvPr id="11" name="直接箭头连接符 10"/>
          <p:cNvCxnSpPr/>
          <p:nvPr/>
        </p:nvCxnSpPr>
        <p:spPr bwMode="auto">
          <a:xfrm rot="5400000">
            <a:off x="963788" y="3463332"/>
            <a:ext cx="642148" cy="356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TextBox 11"/>
          <p:cNvSpPr txBox="1"/>
          <p:nvPr/>
        </p:nvSpPr>
        <p:spPr>
          <a:xfrm>
            <a:off x="714348" y="3916924"/>
            <a:ext cx="128588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汇编语言</a:t>
            </a:r>
          </a:p>
        </p:txBody>
      </p:sp>
      <p:sp>
        <p:nvSpPr>
          <p:cNvPr id="13" name="TextBox 12"/>
          <p:cNvSpPr txBox="1"/>
          <p:nvPr/>
        </p:nvSpPr>
        <p:spPr>
          <a:xfrm>
            <a:off x="1428728" y="3345420"/>
            <a:ext cx="1071570" cy="369332"/>
          </a:xfrm>
          <a:prstGeom prst="rect">
            <a:avLst/>
          </a:prstGeom>
          <a:noFill/>
        </p:spPr>
        <p:txBody>
          <a:bodyPr wrap="square" rtlCol="0">
            <a:spAutoFit/>
          </a:bodyPr>
          <a:lstStyle/>
          <a:p>
            <a:r>
              <a:rPr lang="zh-CN" altLang="en-US" dirty="0"/>
              <a:t>编译器</a:t>
            </a:r>
          </a:p>
        </p:txBody>
      </p:sp>
      <p:cxnSp>
        <p:nvCxnSpPr>
          <p:cNvPr id="14" name="直接箭头连接符 13"/>
          <p:cNvCxnSpPr/>
          <p:nvPr/>
        </p:nvCxnSpPr>
        <p:spPr bwMode="auto">
          <a:xfrm rot="5400000">
            <a:off x="965175" y="4607727"/>
            <a:ext cx="642148"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5" name="TextBox 14"/>
          <p:cNvSpPr txBox="1"/>
          <p:nvPr/>
        </p:nvSpPr>
        <p:spPr>
          <a:xfrm>
            <a:off x="714348" y="4988494"/>
            <a:ext cx="128588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机器语言</a:t>
            </a:r>
          </a:p>
        </p:txBody>
      </p:sp>
      <p:sp>
        <p:nvSpPr>
          <p:cNvPr id="16" name="TextBox 15"/>
          <p:cNvSpPr txBox="1"/>
          <p:nvPr/>
        </p:nvSpPr>
        <p:spPr>
          <a:xfrm>
            <a:off x="1500166" y="4416990"/>
            <a:ext cx="1071570" cy="369332"/>
          </a:xfrm>
          <a:prstGeom prst="rect">
            <a:avLst/>
          </a:prstGeom>
          <a:noFill/>
        </p:spPr>
        <p:txBody>
          <a:bodyPr wrap="square" rtlCol="0">
            <a:spAutoFit/>
          </a:bodyPr>
          <a:lstStyle/>
          <a:p>
            <a:r>
              <a:rPr lang="zh-CN" altLang="en-US" dirty="0"/>
              <a:t>汇编器</a:t>
            </a:r>
          </a:p>
        </p:txBody>
      </p:sp>
      <p:cxnSp>
        <p:nvCxnSpPr>
          <p:cNvPr id="17" name="直接箭头连接符 16"/>
          <p:cNvCxnSpPr/>
          <p:nvPr/>
        </p:nvCxnSpPr>
        <p:spPr bwMode="auto">
          <a:xfrm rot="5400000">
            <a:off x="893737" y="5750735"/>
            <a:ext cx="785024" cy="7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8" name="TextBox 17"/>
          <p:cNvSpPr txBox="1"/>
          <p:nvPr/>
        </p:nvSpPr>
        <p:spPr>
          <a:xfrm>
            <a:off x="714348" y="6202940"/>
            <a:ext cx="1285884"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zh-CN" altLang="en-US" dirty="0"/>
              <a:t>控制信号</a:t>
            </a:r>
          </a:p>
        </p:txBody>
      </p:sp>
      <p:sp>
        <p:nvSpPr>
          <p:cNvPr id="19" name="TextBox 18"/>
          <p:cNvSpPr txBox="1"/>
          <p:nvPr/>
        </p:nvSpPr>
        <p:spPr>
          <a:xfrm>
            <a:off x="1500166" y="5559998"/>
            <a:ext cx="1071570" cy="369332"/>
          </a:xfrm>
          <a:prstGeom prst="rect">
            <a:avLst/>
          </a:prstGeom>
          <a:noFill/>
        </p:spPr>
        <p:txBody>
          <a:bodyPr wrap="square" rtlCol="0">
            <a:spAutoFit/>
          </a:bodyPr>
          <a:lstStyle/>
          <a:p>
            <a:r>
              <a:rPr lang="zh-CN" altLang="en-US" dirty="0"/>
              <a:t>翻译</a:t>
            </a:r>
          </a:p>
        </p:txBody>
      </p:sp>
      <p:sp>
        <p:nvSpPr>
          <p:cNvPr id="20" name="TextBox 19"/>
          <p:cNvSpPr txBox="1"/>
          <p:nvPr/>
        </p:nvSpPr>
        <p:spPr>
          <a:xfrm>
            <a:off x="2500298" y="1714488"/>
            <a:ext cx="2857520" cy="369332"/>
          </a:xfrm>
          <a:prstGeom prst="rect">
            <a:avLst/>
          </a:prstGeom>
          <a:noFill/>
        </p:spPr>
        <p:txBody>
          <a:bodyPr wrap="square" rtlCol="0">
            <a:spAutoFit/>
          </a:bodyPr>
          <a:lstStyle/>
          <a:p>
            <a:r>
              <a:rPr lang="zh-CN" altLang="en-US" dirty="0"/>
              <a:t>交换</a:t>
            </a:r>
            <a:r>
              <a:rPr lang="en-US" altLang="zh-CN" dirty="0"/>
              <a:t>V[K]</a:t>
            </a:r>
            <a:r>
              <a:rPr lang="zh-CN" altLang="en-US" dirty="0"/>
              <a:t>和</a:t>
            </a:r>
            <a:r>
              <a:rPr lang="en-US" altLang="zh-CN" dirty="0"/>
              <a:t>V[K+1]</a:t>
            </a:r>
            <a:r>
              <a:rPr lang="zh-CN" altLang="en-US" dirty="0"/>
              <a:t>的值</a:t>
            </a:r>
          </a:p>
        </p:txBody>
      </p:sp>
      <p:sp>
        <p:nvSpPr>
          <p:cNvPr id="21" name="TextBox 20"/>
          <p:cNvSpPr txBox="1"/>
          <p:nvPr/>
        </p:nvSpPr>
        <p:spPr>
          <a:xfrm>
            <a:off x="2500298" y="2500306"/>
            <a:ext cx="2857520" cy="830997"/>
          </a:xfrm>
          <a:prstGeom prst="rect">
            <a:avLst/>
          </a:prstGeom>
          <a:noFill/>
        </p:spPr>
        <p:txBody>
          <a:bodyPr wrap="square" rtlCol="0">
            <a:spAutoFit/>
          </a:bodyPr>
          <a:lstStyle/>
          <a:p>
            <a:r>
              <a:rPr lang="en-US" altLang="zh-CN" sz="1600" dirty="0"/>
              <a:t>temp=v[k]</a:t>
            </a:r>
          </a:p>
          <a:p>
            <a:r>
              <a:rPr lang="en-US" altLang="zh-CN" sz="1600" dirty="0"/>
              <a:t>v[k]=v[k+1]</a:t>
            </a:r>
          </a:p>
          <a:p>
            <a:r>
              <a:rPr lang="en-US" altLang="zh-CN" sz="1600" dirty="0"/>
              <a:t>v[k+1]=temp</a:t>
            </a:r>
            <a:endParaRPr lang="zh-CN" altLang="en-US" sz="1600" dirty="0"/>
          </a:p>
        </p:txBody>
      </p:sp>
      <p:sp>
        <p:nvSpPr>
          <p:cNvPr id="26" name="TextBox 25"/>
          <p:cNvSpPr txBox="1"/>
          <p:nvPr/>
        </p:nvSpPr>
        <p:spPr>
          <a:xfrm>
            <a:off x="2357422" y="3429000"/>
            <a:ext cx="2857520" cy="1077218"/>
          </a:xfrm>
          <a:prstGeom prst="rect">
            <a:avLst/>
          </a:prstGeom>
          <a:noFill/>
        </p:spPr>
        <p:txBody>
          <a:bodyPr wrap="square" rtlCol="0">
            <a:spAutoFit/>
          </a:bodyPr>
          <a:lstStyle/>
          <a:p>
            <a:r>
              <a:rPr lang="en-US" altLang="zh-CN" sz="1600" dirty="0" err="1"/>
              <a:t>lw</a:t>
            </a:r>
            <a:r>
              <a:rPr lang="en-US" altLang="zh-CN" sz="1600" dirty="0"/>
              <a:t>   R15, 0(R2)</a:t>
            </a:r>
          </a:p>
          <a:p>
            <a:r>
              <a:rPr lang="en-US" altLang="zh-CN" sz="1600" dirty="0" err="1"/>
              <a:t>lw</a:t>
            </a:r>
            <a:r>
              <a:rPr lang="en-US" altLang="zh-CN" sz="1600" dirty="0"/>
              <a:t>   R16, 4(R2)</a:t>
            </a:r>
          </a:p>
          <a:p>
            <a:r>
              <a:rPr lang="en-US" altLang="zh-CN" sz="1600" dirty="0" err="1"/>
              <a:t>sw</a:t>
            </a:r>
            <a:r>
              <a:rPr lang="en-US" altLang="zh-CN" sz="1600" dirty="0"/>
              <a:t>   R16, 0(R2)</a:t>
            </a:r>
          </a:p>
          <a:p>
            <a:r>
              <a:rPr lang="en-US" altLang="zh-CN" sz="1600" dirty="0" err="1"/>
              <a:t>sw</a:t>
            </a:r>
            <a:r>
              <a:rPr lang="en-US" altLang="zh-CN" sz="1600" dirty="0"/>
              <a:t>   R15, 4(R2)</a:t>
            </a:r>
            <a:endParaRPr lang="zh-CN" altLang="en-US" sz="1600" dirty="0"/>
          </a:p>
        </p:txBody>
      </p:sp>
      <p:sp>
        <p:nvSpPr>
          <p:cNvPr id="27" name="TextBox 26"/>
          <p:cNvSpPr txBox="1"/>
          <p:nvPr/>
        </p:nvSpPr>
        <p:spPr>
          <a:xfrm>
            <a:off x="2357422" y="4786322"/>
            <a:ext cx="3714776" cy="1077218"/>
          </a:xfrm>
          <a:prstGeom prst="rect">
            <a:avLst/>
          </a:prstGeom>
          <a:noFill/>
        </p:spPr>
        <p:txBody>
          <a:bodyPr wrap="square" rtlCol="0">
            <a:spAutoFit/>
          </a:bodyPr>
          <a:lstStyle/>
          <a:p>
            <a:r>
              <a:rPr lang="en-US" altLang="zh-CN" sz="1600" dirty="0"/>
              <a:t>1000110001100010000000000000000</a:t>
            </a:r>
          </a:p>
          <a:p>
            <a:r>
              <a:rPr lang="en-US" altLang="zh-CN" sz="1600" dirty="0"/>
              <a:t>1000110011110010000000000000010</a:t>
            </a:r>
          </a:p>
          <a:p>
            <a:r>
              <a:rPr lang="en-US" altLang="zh-CN" sz="1600" dirty="0"/>
              <a:t>1010110011110010000000000000010</a:t>
            </a:r>
          </a:p>
          <a:p>
            <a:r>
              <a:rPr lang="en-US" altLang="zh-CN" sz="1600" dirty="0"/>
              <a:t>1010110001100010000000000000000</a:t>
            </a:r>
            <a:endParaRPr lang="zh-CN" altLang="en-US" sz="1600" dirty="0"/>
          </a:p>
        </p:txBody>
      </p:sp>
      <p:cxnSp>
        <p:nvCxnSpPr>
          <p:cNvPr id="29" name="直接连接符 28"/>
          <p:cNvCxnSpPr/>
          <p:nvPr/>
        </p:nvCxnSpPr>
        <p:spPr bwMode="auto">
          <a:xfrm>
            <a:off x="2357422" y="6500834"/>
            <a:ext cx="642942"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直接连接符 30"/>
          <p:cNvCxnSpPr/>
          <p:nvPr/>
        </p:nvCxnSpPr>
        <p:spPr bwMode="auto">
          <a:xfrm rot="5400000" flipH="1" flipV="1">
            <a:off x="2785256" y="6286520"/>
            <a:ext cx="429422" cy="79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直接连接符 33"/>
          <p:cNvCxnSpPr/>
          <p:nvPr/>
        </p:nvCxnSpPr>
        <p:spPr bwMode="auto">
          <a:xfrm>
            <a:off x="3000364" y="6072206"/>
            <a:ext cx="714380"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直接连接符 37"/>
          <p:cNvCxnSpPr/>
          <p:nvPr/>
        </p:nvCxnSpPr>
        <p:spPr bwMode="auto">
          <a:xfrm rot="5400000">
            <a:off x="3500430" y="6286520"/>
            <a:ext cx="428628"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直接连接符 39"/>
          <p:cNvCxnSpPr/>
          <p:nvPr/>
        </p:nvCxnSpPr>
        <p:spPr bwMode="auto">
          <a:xfrm>
            <a:off x="3714744" y="6500834"/>
            <a:ext cx="642942"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直接连接符 41"/>
          <p:cNvCxnSpPr/>
          <p:nvPr/>
        </p:nvCxnSpPr>
        <p:spPr bwMode="auto">
          <a:xfrm rot="5400000" flipH="1" flipV="1">
            <a:off x="4143372" y="6286520"/>
            <a:ext cx="428628"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直接连接符 43"/>
          <p:cNvCxnSpPr/>
          <p:nvPr/>
        </p:nvCxnSpPr>
        <p:spPr bwMode="auto">
          <a:xfrm>
            <a:off x="4357686" y="6072206"/>
            <a:ext cx="571504"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5" name="TextBox 44"/>
          <p:cNvSpPr txBox="1"/>
          <p:nvPr/>
        </p:nvSpPr>
        <p:spPr>
          <a:xfrm>
            <a:off x="7610822" y="1857364"/>
            <a:ext cx="461665" cy="4572032"/>
          </a:xfrm>
          <a:prstGeom prst="rect">
            <a:avLst/>
          </a:prstGeom>
        </p:spPr>
        <p:style>
          <a:lnRef idx="0">
            <a:schemeClr val="accent4"/>
          </a:lnRef>
          <a:fillRef idx="3">
            <a:schemeClr val="accent4"/>
          </a:fillRef>
          <a:effectRef idx="3">
            <a:schemeClr val="accent4"/>
          </a:effectRef>
          <a:fontRef idx="minor">
            <a:schemeClr val="lt1"/>
          </a:fontRef>
        </p:style>
        <p:txBody>
          <a:bodyPr vert="eaVert" wrap="square" rtlCol="0">
            <a:spAutoFit/>
          </a:bodyPr>
          <a:lstStyle/>
          <a:p>
            <a:pPr algn="ctr"/>
            <a:r>
              <a:rPr lang="zh-CN" altLang="en-US" dirty="0"/>
              <a:t>人类和计算机对话流程</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in)">
                                      <p:cBhvr>
                                        <p:cTn id="17" dur="500"/>
                                        <p:tgtEl>
                                          <p:spTgt spid="10"/>
                                        </p:tgtEl>
                                      </p:cBhvr>
                                    </p:animEffect>
                                  </p:childTnLst>
                                </p:cTn>
                              </p:par>
                              <p:par>
                                <p:cTn id="18" presetID="4" presetClass="entr" presetSubtype="1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ox(in)">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ppt_x"/>
                                          </p:val>
                                        </p:tav>
                                        <p:tav tm="100000">
                                          <p:val>
                                            <p:strVal val="#ppt_x"/>
                                          </p:val>
                                        </p:tav>
                                      </p:tavLst>
                                    </p:anim>
                                    <p:anim calcmode="lin" valueType="num">
                                      <p:cBhvr additive="base">
                                        <p:cTn id="5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 presetClass="entr" presetSubtype="16"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box(in)">
                                      <p:cBhvr>
                                        <p:cTn id="55" dur="500"/>
                                        <p:tgtEl>
                                          <p:spTgt spid="14"/>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box(in)">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ppt_x"/>
                                          </p:val>
                                        </p:tav>
                                        <p:tav tm="100000">
                                          <p:val>
                                            <p:strVal val="#ppt_x"/>
                                          </p:val>
                                        </p:tav>
                                      </p:tavLst>
                                    </p:anim>
                                    <p:anim calcmode="lin" valueType="num">
                                      <p:cBhvr additive="base">
                                        <p:cTn id="6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nodeType="click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diamond(in)">
                                      <p:cBhvr>
                                        <p:cTn id="73" dur="2000"/>
                                        <p:tgtEl>
                                          <p:spTgt spid="17"/>
                                        </p:tgtEl>
                                      </p:cBhvr>
                                    </p:animEffect>
                                  </p:childTnLst>
                                </p:cTn>
                              </p:par>
                              <p:par>
                                <p:cTn id="74" presetID="8" presetClass="entr" presetSubtype="16"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diamond(in)">
                                      <p:cBhvr>
                                        <p:cTn id="76" dur="20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ppt_x"/>
                                          </p:val>
                                        </p:tav>
                                        <p:tav tm="100000">
                                          <p:val>
                                            <p:strVal val="#ppt_x"/>
                                          </p:val>
                                        </p:tav>
                                      </p:tavLst>
                                    </p:anim>
                                    <p:anim calcmode="lin" valueType="num">
                                      <p:cBhvr additive="base">
                                        <p:cTn id="82" dur="500" fill="hold"/>
                                        <p:tgtEl>
                                          <p:spTgt spid="18"/>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ppt_x"/>
                                          </p:val>
                                        </p:tav>
                                        <p:tav tm="100000">
                                          <p:val>
                                            <p:strVal val="#ppt_x"/>
                                          </p:val>
                                        </p:tav>
                                      </p:tavLst>
                                    </p:anim>
                                    <p:anim calcmode="lin" valueType="num">
                                      <p:cBhvr additive="base">
                                        <p:cTn id="86" dur="500" fill="hold"/>
                                        <p:tgtEl>
                                          <p:spTgt spid="29"/>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additive="base">
                                        <p:cTn id="89" dur="500" fill="hold"/>
                                        <p:tgtEl>
                                          <p:spTgt spid="31"/>
                                        </p:tgtEl>
                                        <p:attrNameLst>
                                          <p:attrName>ppt_x</p:attrName>
                                        </p:attrNameLst>
                                      </p:cBhvr>
                                      <p:tavLst>
                                        <p:tav tm="0">
                                          <p:val>
                                            <p:strVal val="#ppt_x"/>
                                          </p:val>
                                        </p:tav>
                                        <p:tav tm="100000">
                                          <p:val>
                                            <p:strVal val="#ppt_x"/>
                                          </p:val>
                                        </p:tav>
                                      </p:tavLst>
                                    </p:anim>
                                    <p:anim calcmode="lin" valueType="num">
                                      <p:cBhvr additive="base">
                                        <p:cTn id="90" dur="500" fill="hold"/>
                                        <p:tgtEl>
                                          <p:spTgt spid="31"/>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additive="base">
                                        <p:cTn id="93" dur="500" fill="hold"/>
                                        <p:tgtEl>
                                          <p:spTgt spid="34"/>
                                        </p:tgtEl>
                                        <p:attrNameLst>
                                          <p:attrName>ppt_x</p:attrName>
                                        </p:attrNameLst>
                                      </p:cBhvr>
                                      <p:tavLst>
                                        <p:tav tm="0">
                                          <p:val>
                                            <p:strVal val="#ppt_x"/>
                                          </p:val>
                                        </p:tav>
                                        <p:tav tm="100000">
                                          <p:val>
                                            <p:strVal val="#ppt_x"/>
                                          </p:val>
                                        </p:tav>
                                      </p:tavLst>
                                    </p:anim>
                                    <p:anim calcmode="lin" valueType="num">
                                      <p:cBhvr additive="base">
                                        <p:cTn id="94" dur="500" fill="hold"/>
                                        <p:tgtEl>
                                          <p:spTgt spid="34"/>
                                        </p:tgtEl>
                                        <p:attrNameLst>
                                          <p:attrName>ppt_y</p:attrName>
                                        </p:attrNameLst>
                                      </p:cBhvr>
                                      <p:tavLst>
                                        <p:tav tm="0">
                                          <p:val>
                                            <p:strVal val="1+#ppt_h/2"/>
                                          </p:val>
                                        </p:tav>
                                        <p:tav tm="100000">
                                          <p:val>
                                            <p:strVal val="#ppt_y"/>
                                          </p:val>
                                        </p:tav>
                                      </p:tavLst>
                                    </p:anim>
                                  </p:childTnLst>
                                </p:cTn>
                              </p:par>
                              <p:par>
                                <p:cTn id="95" presetID="2" presetClass="entr" presetSubtype="4" fill="hold" nodeType="with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500" fill="hold"/>
                                        <p:tgtEl>
                                          <p:spTgt spid="38"/>
                                        </p:tgtEl>
                                        <p:attrNameLst>
                                          <p:attrName>ppt_x</p:attrName>
                                        </p:attrNameLst>
                                      </p:cBhvr>
                                      <p:tavLst>
                                        <p:tav tm="0">
                                          <p:val>
                                            <p:strVal val="#ppt_x"/>
                                          </p:val>
                                        </p:tav>
                                        <p:tav tm="100000">
                                          <p:val>
                                            <p:strVal val="#ppt_x"/>
                                          </p:val>
                                        </p:tav>
                                      </p:tavLst>
                                    </p:anim>
                                    <p:anim calcmode="lin" valueType="num">
                                      <p:cBhvr additive="base">
                                        <p:cTn id="98" dur="500" fill="hold"/>
                                        <p:tgtEl>
                                          <p:spTgt spid="38"/>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500" fill="hold"/>
                                        <p:tgtEl>
                                          <p:spTgt spid="40"/>
                                        </p:tgtEl>
                                        <p:attrNameLst>
                                          <p:attrName>ppt_x</p:attrName>
                                        </p:attrNameLst>
                                      </p:cBhvr>
                                      <p:tavLst>
                                        <p:tav tm="0">
                                          <p:val>
                                            <p:strVal val="#ppt_x"/>
                                          </p:val>
                                        </p:tav>
                                        <p:tav tm="100000">
                                          <p:val>
                                            <p:strVal val="#ppt_x"/>
                                          </p:val>
                                        </p:tav>
                                      </p:tavLst>
                                    </p:anim>
                                    <p:anim calcmode="lin" valueType="num">
                                      <p:cBhvr additive="base">
                                        <p:cTn id="102" dur="500" fill="hold"/>
                                        <p:tgtEl>
                                          <p:spTgt spid="40"/>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42"/>
                                        </p:tgtEl>
                                        <p:attrNameLst>
                                          <p:attrName>style.visibility</p:attrName>
                                        </p:attrNameLst>
                                      </p:cBhvr>
                                      <p:to>
                                        <p:strVal val="visible"/>
                                      </p:to>
                                    </p:set>
                                    <p:anim calcmode="lin" valueType="num">
                                      <p:cBhvr additive="base">
                                        <p:cTn id="105" dur="500" fill="hold"/>
                                        <p:tgtEl>
                                          <p:spTgt spid="42"/>
                                        </p:tgtEl>
                                        <p:attrNameLst>
                                          <p:attrName>ppt_x</p:attrName>
                                        </p:attrNameLst>
                                      </p:cBhvr>
                                      <p:tavLst>
                                        <p:tav tm="0">
                                          <p:val>
                                            <p:strVal val="#ppt_x"/>
                                          </p:val>
                                        </p:tav>
                                        <p:tav tm="100000">
                                          <p:val>
                                            <p:strVal val="#ppt_x"/>
                                          </p:val>
                                        </p:tav>
                                      </p:tavLst>
                                    </p:anim>
                                    <p:anim calcmode="lin" valueType="num">
                                      <p:cBhvr additive="base">
                                        <p:cTn id="106" dur="500" fill="hold"/>
                                        <p:tgtEl>
                                          <p:spTgt spid="42"/>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p:bldP spid="12" grpId="0" animBg="1"/>
      <p:bldP spid="13" grpId="0"/>
      <p:bldP spid="15" grpId="0" animBg="1"/>
      <p:bldP spid="16" grpId="0"/>
      <p:bldP spid="18" grpId="0" animBg="1"/>
      <p:bldP spid="19" grpId="0"/>
      <p:bldP spid="20" grpId="0"/>
      <p:bldP spid="21" grpId="0"/>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F1BCB4F9-AED2-4BFC-929C-B9F06778CB39}" type="slidenum">
              <a:rPr lang="en-US" altLang="zh-TW" smtClean="0"/>
              <a:pPr/>
              <a:t>9</a:t>
            </a:fld>
            <a:endParaRPr lang="en-US" altLang="zh-TW" dirty="0"/>
          </a:p>
        </p:txBody>
      </p:sp>
      <p:sp>
        <p:nvSpPr>
          <p:cNvPr id="3" name="TextBox 2"/>
          <p:cNvSpPr txBox="1"/>
          <p:nvPr/>
        </p:nvSpPr>
        <p:spPr>
          <a:xfrm>
            <a:off x="71406" y="214290"/>
            <a:ext cx="6143668" cy="707886"/>
          </a:xfrm>
          <a:prstGeom prst="rect">
            <a:avLst/>
          </a:prstGeom>
          <a:noFill/>
        </p:spPr>
        <p:txBody>
          <a:bodyPr wrap="square" rtlCol="0">
            <a:spAutoFit/>
          </a:bodyPr>
          <a:lstStyle/>
          <a:p>
            <a:r>
              <a:rPr lang="en-US" altLang="zh-CN" sz="4000" b="1" dirty="0"/>
              <a:t>PIC16C5X </a:t>
            </a:r>
            <a:r>
              <a:rPr lang="zh-CN" altLang="en-US" sz="4000" b="1" dirty="0"/>
              <a:t>单片机指令集</a:t>
            </a:r>
          </a:p>
        </p:txBody>
      </p:sp>
      <p:sp>
        <p:nvSpPr>
          <p:cNvPr id="4" name="TextBox 3"/>
          <p:cNvSpPr txBox="1"/>
          <p:nvPr/>
        </p:nvSpPr>
        <p:spPr>
          <a:xfrm>
            <a:off x="-32" y="1142984"/>
            <a:ext cx="785818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altLang="zh-CN" b="1" dirty="0"/>
              <a:t>RISC</a:t>
            </a:r>
            <a:r>
              <a:rPr lang="zh-CN" altLang="en-US" b="1" dirty="0"/>
              <a:t>和</a:t>
            </a:r>
            <a:r>
              <a:rPr lang="en-US" altLang="zh-CN" b="1" dirty="0"/>
              <a:t>CISC</a:t>
            </a:r>
            <a:r>
              <a:rPr lang="zh-CN" altLang="en-US" b="1" dirty="0"/>
              <a:t>指令集</a:t>
            </a:r>
          </a:p>
        </p:txBody>
      </p:sp>
      <p:sp>
        <p:nvSpPr>
          <p:cNvPr id="5" name="TextBox 4"/>
          <p:cNvSpPr txBox="1"/>
          <p:nvPr/>
        </p:nvSpPr>
        <p:spPr>
          <a:xfrm>
            <a:off x="142844" y="1714488"/>
            <a:ext cx="7858180" cy="1477328"/>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buFont typeface="Wingdings" pitchFamily="2" charset="2"/>
              <a:buChar char="l"/>
            </a:pPr>
            <a:r>
              <a:rPr lang="en-US" altLang="zh-CN" dirty="0"/>
              <a:t>CISC</a:t>
            </a:r>
            <a:r>
              <a:rPr lang="zh-CN" altLang="en-US" dirty="0"/>
              <a:t>（</a:t>
            </a:r>
            <a:r>
              <a:rPr lang="en-US" altLang="zh-CN" dirty="0"/>
              <a:t>complex instruction set computer,</a:t>
            </a:r>
            <a:r>
              <a:rPr lang="zh-CN" altLang="en-US" dirty="0"/>
              <a:t>复杂指令集计算机），其实，最早并没有</a:t>
            </a:r>
            <a:r>
              <a:rPr lang="en-US" altLang="zh-CN" dirty="0"/>
              <a:t>CISC</a:t>
            </a:r>
            <a:r>
              <a:rPr lang="zh-CN" altLang="en-US" dirty="0"/>
              <a:t>各种叫法，是指后来出现了一个被称为</a:t>
            </a:r>
            <a:r>
              <a:rPr lang="en-US" altLang="zh-CN" dirty="0"/>
              <a:t>RISC</a:t>
            </a:r>
            <a:r>
              <a:rPr lang="zh-CN" altLang="en-US" dirty="0"/>
              <a:t>（</a:t>
            </a:r>
            <a:r>
              <a:rPr lang="en-US" altLang="zh-CN" dirty="0"/>
              <a:t>reduced instruction set computer,</a:t>
            </a:r>
            <a:r>
              <a:rPr lang="zh-CN" altLang="en-US" dirty="0"/>
              <a:t>精简指令集计算机），就将以前的计算机叫作</a:t>
            </a:r>
            <a:r>
              <a:rPr lang="en-US" altLang="zh-CN" dirty="0"/>
              <a:t>CISC</a:t>
            </a:r>
            <a:r>
              <a:rPr lang="zh-CN" altLang="en-US" dirty="0"/>
              <a:t>。这个就好比，小王以前人都叫他小王，等到一天，别人把他的儿子叫小王的时候，小王也就被别人叫作老王了。</a:t>
            </a:r>
            <a:endParaRPr lang="en-US" altLang="zh-CN" dirty="0"/>
          </a:p>
        </p:txBody>
      </p:sp>
      <p:sp>
        <p:nvSpPr>
          <p:cNvPr id="6" name="TextBox 5"/>
          <p:cNvSpPr txBox="1"/>
          <p:nvPr/>
        </p:nvSpPr>
        <p:spPr>
          <a:xfrm>
            <a:off x="142844" y="3286124"/>
            <a:ext cx="8286808" cy="313932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buFont typeface="Wingdings" pitchFamily="2" charset="2"/>
              <a:buChar char="u"/>
            </a:pPr>
            <a:r>
              <a:rPr lang="en-US" altLang="zh-CN" dirty="0"/>
              <a:t>RISC</a:t>
            </a:r>
            <a:r>
              <a:rPr lang="zh-CN" altLang="en-US" dirty="0"/>
              <a:t>的由来：</a:t>
            </a:r>
            <a:endParaRPr lang="en-US" altLang="zh-CN" dirty="0"/>
          </a:p>
          <a:p>
            <a:pPr>
              <a:buFont typeface="Wingdings" pitchFamily="2" charset="2"/>
              <a:buChar char="u"/>
            </a:pPr>
            <a:r>
              <a:rPr lang="zh-CN" altLang="en-US" dirty="0"/>
              <a:t>代码用到，所以，一些专家将指令集和处理器进行了重新的设计，在新的设计中，只保留了一些常很多时候，处理器提供的大量指令集和复杂寻址方式并不会被编译器生成用的简单的指令，这样处理器就不需要浪费太多的晶体管去做那些复杂又很少使用的功能。典型的例子就是</a:t>
            </a:r>
            <a:r>
              <a:rPr lang="en-US" altLang="zh-CN" dirty="0" err="1"/>
              <a:t>intel</a:t>
            </a:r>
            <a:r>
              <a:rPr lang="en-US" altLang="zh-CN" dirty="0"/>
              <a:t> </a:t>
            </a:r>
            <a:r>
              <a:rPr lang="zh-CN" altLang="en-US" dirty="0"/>
              <a:t>的</a:t>
            </a:r>
            <a:r>
              <a:rPr lang="en-US" altLang="zh-CN" dirty="0"/>
              <a:t>X86</a:t>
            </a:r>
            <a:r>
              <a:rPr lang="zh-CN" altLang="en-US" dirty="0"/>
              <a:t>指令集手册有一千多页，而一般的</a:t>
            </a:r>
            <a:r>
              <a:rPr lang="en-US" altLang="zh-CN" dirty="0"/>
              <a:t>RISC</a:t>
            </a:r>
            <a:r>
              <a:rPr lang="zh-CN" altLang="en-US" dirty="0"/>
              <a:t>处理器指令集手册则只有二三百页。</a:t>
            </a:r>
            <a:endParaRPr lang="en-US" altLang="zh-CN" dirty="0"/>
          </a:p>
          <a:p>
            <a:pPr>
              <a:buFont typeface="Wingdings" pitchFamily="2" charset="2"/>
              <a:buChar char="u"/>
            </a:pPr>
            <a:r>
              <a:rPr lang="zh-CN" altLang="en-US" dirty="0"/>
              <a:t>由于简单指令通常都能在一个</a:t>
            </a:r>
            <a:r>
              <a:rPr lang="en-US" altLang="zh-CN" dirty="0"/>
              <a:t>cycle</a:t>
            </a:r>
            <a:r>
              <a:rPr lang="zh-CN" altLang="en-US" dirty="0"/>
              <a:t>内完成，因此，处理器的频率得以大幅度提升。这个时期为了更好的实现流水线，指令集采用了定长编码，这样指令的译码过程就简单多了。</a:t>
            </a:r>
            <a:endParaRPr lang="en-US" altLang="zh-CN" dirty="0"/>
          </a:p>
          <a:p>
            <a:pPr>
              <a:buFont typeface="Wingdings" pitchFamily="2" charset="2"/>
              <a:buChar char="u"/>
            </a:pPr>
            <a:r>
              <a:rPr lang="zh-CN" altLang="en-US" dirty="0"/>
              <a:t>由于指令集更加精简，这种思想的指令叫作</a:t>
            </a:r>
            <a:r>
              <a:rPr lang="en-US" altLang="zh-CN" dirty="0"/>
              <a:t>RISC</a:t>
            </a:r>
            <a:r>
              <a:rPr lang="zh-CN" altLang="en-US" dirty="0"/>
              <a:t>指令集，以前的指令集叫作</a:t>
            </a:r>
            <a:r>
              <a:rPr lang="en-US" altLang="zh-CN" dirty="0"/>
              <a:t>CISC</a:t>
            </a:r>
            <a:r>
              <a:rPr lang="zh-CN" altLang="en-US" dirty="0"/>
              <a:t>指令集。</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ox(i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空白">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苏小伟">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UXD2002">
  <a:themeElements>
    <a:clrScheme name="">
      <a:dk1>
        <a:srgbClr val="000000"/>
      </a:dk1>
      <a:lt1>
        <a:srgbClr val="FFFFFF"/>
      </a:lt1>
      <a:dk2>
        <a:srgbClr val="000000"/>
      </a:dk2>
      <a:lt2>
        <a:srgbClr val="C0C0C0"/>
      </a:lt2>
      <a:accent1>
        <a:srgbClr val="0A4F9A"/>
      </a:accent1>
      <a:accent2>
        <a:srgbClr val="0099CC"/>
      </a:accent2>
      <a:accent3>
        <a:srgbClr val="FFFFFF"/>
      </a:accent3>
      <a:accent4>
        <a:srgbClr val="000000"/>
      </a:accent4>
      <a:accent5>
        <a:srgbClr val="AAB2CA"/>
      </a:accent5>
      <a:accent6>
        <a:srgbClr val="008AB9"/>
      </a:accent6>
      <a:hlink>
        <a:srgbClr val="FF6600"/>
      </a:hlink>
      <a:folHlink>
        <a:srgbClr val="F1B621"/>
      </a:folHlink>
    </a:clrScheme>
    <a:fontScheme name="iWatt Standard Presentation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iWatt Standard Presentation (2)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iWatt Standard Presentation (2)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iWatt Standard Presentation (2)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iWatt Standard Presentation (2)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iWatt Standard Presentation (2)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iWatt Standard Presentation (2)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iWatt Standard Presentation (2)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iWatt Standard Presentation (2)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iWatt Standard Presentation (2)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iWatt Standard Presentation (2)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iWatt Standard Presentation (2)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iWatt Standard Presentation (2)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3775</TotalTime>
  <Words>3516</Words>
  <Application>Microsoft Office PowerPoint</Application>
  <PresentationFormat>全屏显示(4:3)</PresentationFormat>
  <Paragraphs>464</Paragraphs>
  <Slides>28</Slides>
  <Notes>0</Notes>
  <HiddenSlides>0</HiddenSlides>
  <MMClips>0</MMClips>
  <ScaleCrop>false</ScaleCrop>
  <HeadingPairs>
    <vt:vector size="6" baseType="variant">
      <vt:variant>
        <vt:lpstr>已用的字体</vt:lpstr>
      </vt:variant>
      <vt:variant>
        <vt:i4>8</vt:i4>
      </vt:variant>
      <vt:variant>
        <vt:lpstr>主题</vt:lpstr>
      </vt:variant>
      <vt:variant>
        <vt:i4>4</vt:i4>
      </vt:variant>
      <vt:variant>
        <vt:lpstr>幻灯片标题</vt:lpstr>
      </vt:variant>
      <vt:variant>
        <vt:i4>28</vt:i4>
      </vt:variant>
    </vt:vector>
  </HeadingPairs>
  <TitlesOfParts>
    <vt:vector size="40" baseType="lpstr">
      <vt:lpstr>等线</vt:lpstr>
      <vt:lpstr>华文行楷</vt:lpstr>
      <vt:lpstr>楷体</vt:lpstr>
      <vt:lpstr>Arial</vt:lpstr>
      <vt:lpstr>Arial Black</vt:lpstr>
      <vt:lpstr>Calibri</vt:lpstr>
      <vt:lpstr>Times New Roman</vt:lpstr>
      <vt:lpstr>Wingdings</vt:lpstr>
      <vt:lpstr>自定义设计方案</vt:lpstr>
      <vt:lpstr>空白</vt:lpstr>
      <vt:lpstr>苏小伟</vt:lpstr>
      <vt:lpstr>UXD2002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sxw</dc:creator>
  <cp:lastModifiedBy>zhixiong</cp:lastModifiedBy>
  <cp:revision>639</cp:revision>
  <dcterms:created xsi:type="dcterms:W3CDTF">2013-02-18T03:15:59Z</dcterms:created>
  <dcterms:modified xsi:type="dcterms:W3CDTF">2020-12-19T16:26:57Z</dcterms:modified>
</cp:coreProperties>
</file>